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8"/>
  </p:notesMasterIdLst>
  <p:sldIdLst>
    <p:sldId id="256" r:id="rId2"/>
    <p:sldId id="258" r:id="rId3"/>
    <p:sldId id="257" r:id="rId4"/>
    <p:sldId id="259" r:id="rId5"/>
    <p:sldId id="260" r:id="rId6"/>
    <p:sldId id="261" r:id="rId7"/>
    <p:sldId id="263" r:id="rId8"/>
    <p:sldId id="262" r:id="rId9"/>
    <p:sldId id="264" r:id="rId10"/>
    <p:sldId id="321" r:id="rId11"/>
    <p:sldId id="265" r:id="rId12"/>
    <p:sldId id="295" r:id="rId13"/>
    <p:sldId id="267" r:id="rId14"/>
    <p:sldId id="268" r:id="rId15"/>
    <p:sldId id="269" r:id="rId16"/>
    <p:sldId id="271" r:id="rId17"/>
    <p:sldId id="272" r:id="rId18"/>
    <p:sldId id="274" r:id="rId19"/>
    <p:sldId id="273" r:id="rId20"/>
    <p:sldId id="275" r:id="rId21"/>
    <p:sldId id="276" r:id="rId22"/>
    <p:sldId id="277" r:id="rId23"/>
    <p:sldId id="278" r:id="rId24"/>
    <p:sldId id="279" r:id="rId25"/>
    <p:sldId id="281" r:id="rId26"/>
    <p:sldId id="280" r:id="rId27"/>
    <p:sldId id="284" r:id="rId28"/>
    <p:sldId id="285" r:id="rId29"/>
    <p:sldId id="286" r:id="rId30"/>
    <p:sldId id="287" r:id="rId31"/>
    <p:sldId id="288" r:id="rId32"/>
    <p:sldId id="290" r:id="rId33"/>
    <p:sldId id="289" r:id="rId34"/>
    <p:sldId id="291" r:id="rId35"/>
    <p:sldId id="293" r:id="rId36"/>
    <p:sldId id="294" r:id="rId37"/>
    <p:sldId id="296" r:id="rId38"/>
    <p:sldId id="297" r:id="rId39"/>
    <p:sldId id="298" r:id="rId40"/>
    <p:sldId id="299" r:id="rId41"/>
    <p:sldId id="300" r:id="rId42"/>
    <p:sldId id="301" r:id="rId43"/>
    <p:sldId id="302" r:id="rId44"/>
    <p:sldId id="303" r:id="rId45"/>
    <p:sldId id="304" r:id="rId46"/>
    <p:sldId id="320" r:id="rId47"/>
    <p:sldId id="305" r:id="rId48"/>
    <p:sldId id="306" r:id="rId49"/>
    <p:sldId id="307" r:id="rId50"/>
    <p:sldId id="308" r:id="rId51"/>
    <p:sldId id="309" r:id="rId52"/>
    <p:sldId id="310" r:id="rId53"/>
    <p:sldId id="311" r:id="rId54"/>
    <p:sldId id="312" r:id="rId55"/>
    <p:sldId id="313" r:id="rId56"/>
    <p:sldId id="315" r:id="rId57"/>
    <p:sldId id="314" r:id="rId58"/>
    <p:sldId id="316" r:id="rId59"/>
    <p:sldId id="322" r:id="rId60"/>
    <p:sldId id="318" r:id="rId61"/>
    <p:sldId id="323" r:id="rId62"/>
    <p:sldId id="324" r:id="rId63"/>
    <p:sldId id="325" r:id="rId64"/>
    <p:sldId id="329" r:id="rId65"/>
    <p:sldId id="326" r:id="rId66"/>
    <p:sldId id="328" r:id="rId67"/>
    <p:sldId id="330" r:id="rId68"/>
    <p:sldId id="331" r:id="rId69"/>
    <p:sldId id="332" r:id="rId70"/>
    <p:sldId id="333" r:id="rId71"/>
    <p:sldId id="334" r:id="rId72"/>
    <p:sldId id="336" r:id="rId73"/>
    <p:sldId id="335" r:id="rId74"/>
    <p:sldId id="337" r:id="rId75"/>
    <p:sldId id="338" r:id="rId76"/>
    <p:sldId id="339" r:id="rId77"/>
    <p:sldId id="341" r:id="rId78"/>
    <p:sldId id="342" r:id="rId79"/>
    <p:sldId id="343" r:id="rId80"/>
    <p:sldId id="344" r:id="rId81"/>
    <p:sldId id="345" r:id="rId82"/>
    <p:sldId id="346" r:id="rId83"/>
    <p:sldId id="347" r:id="rId84"/>
    <p:sldId id="348" r:id="rId85"/>
    <p:sldId id="349" r:id="rId86"/>
    <p:sldId id="350"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94763"/>
  </p:normalViewPr>
  <p:slideViewPr>
    <p:cSldViewPr snapToGrid="0" snapToObjects="1">
      <p:cViewPr varScale="1">
        <p:scale>
          <a:sx n="133" d="100"/>
          <a:sy n="133" d="100"/>
        </p:scale>
        <p:origin x="392" y="-12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EC37AF-8B41-F14E-9D5C-46CFEDF29AA9}" type="doc">
      <dgm:prSet loTypeId="urn:microsoft.com/office/officeart/2008/layout/VerticalCurvedList" loCatId="process" qsTypeId="urn:microsoft.com/office/officeart/2005/8/quickstyle/simple1" qsCatId="simple" csTypeId="urn:microsoft.com/office/officeart/2005/8/colors/accent1_2" csCatId="accent1" phldr="1"/>
      <dgm:spPr/>
      <dgm:t>
        <a:bodyPr/>
        <a:lstStyle/>
        <a:p>
          <a:endParaRPr lang="en-US"/>
        </a:p>
      </dgm:t>
    </dgm:pt>
    <dgm:pt modelId="{5747BBF3-6A1F-0549-9014-B065A8F8D739}">
      <dgm:prSet phldrT="[Text]" custT="1"/>
      <dgm:spPr/>
      <dgm:t>
        <a:bodyPr/>
        <a:lstStyle/>
        <a:p>
          <a:r>
            <a:rPr lang="en-US" sz="2200" dirty="0"/>
            <a:t>Custom init method</a:t>
          </a:r>
        </a:p>
      </dgm:t>
    </dgm:pt>
    <dgm:pt modelId="{E931D7C5-8C02-3E40-98A9-3248C6920AB2}" type="parTrans" cxnId="{EAE25814-7EB5-5D48-918D-54A413B23E86}">
      <dgm:prSet/>
      <dgm:spPr/>
      <dgm:t>
        <a:bodyPr/>
        <a:lstStyle/>
        <a:p>
          <a:endParaRPr lang="en-US"/>
        </a:p>
      </dgm:t>
    </dgm:pt>
    <dgm:pt modelId="{EFEDFEE3-7608-3146-81E0-409474CBDB3E}" type="sibTrans" cxnId="{EAE25814-7EB5-5D48-918D-54A413B23E86}">
      <dgm:prSet/>
      <dgm:spPr/>
      <dgm:t>
        <a:bodyPr/>
        <a:lstStyle/>
        <a:p>
          <a:endParaRPr lang="en-US"/>
        </a:p>
      </dgm:t>
    </dgm:pt>
    <dgm:pt modelId="{9B039F4B-DC25-B74E-BBF8-41D4148524C2}">
      <dgm:prSet custT="1"/>
      <dgm:spPr/>
      <dgm:t>
        <a:bodyPr/>
        <a:lstStyle/>
        <a:p>
          <a:r>
            <a:rPr lang="en-US" sz="2200" dirty="0"/>
            <a:t>Bean instantiated</a:t>
          </a:r>
        </a:p>
      </dgm:t>
    </dgm:pt>
    <dgm:pt modelId="{11281CB5-96FC-0F42-866F-F1A9BCD011C7}" type="parTrans" cxnId="{2D8BD453-C822-794F-9A1B-AD57CE2F97F5}">
      <dgm:prSet/>
      <dgm:spPr/>
      <dgm:t>
        <a:bodyPr/>
        <a:lstStyle/>
        <a:p>
          <a:endParaRPr lang="en-US"/>
        </a:p>
      </dgm:t>
    </dgm:pt>
    <dgm:pt modelId="{55438C01-1BB2-FA46-95E0-E96051633739}" type="sibTrans" cxnId="{2D8BD453-C822-794F-9A1B-AD57CE2F97F5}">
      <dgm:prSet/>
      <dgm:spPr/>
      <dgm:t>
        <a:bodyPr/>
        <a:lstStyle/>
        <a:p>
          <a:endParaRPr lang="en-US"/>
        </a:p>
      </dgm:t>
    </dgm:pt>
    <dgm:pt modelId="{FE31AB77-FC73-FE49-83AA-1A059A8F7F49}">
      <dgm:prSet phldrT="[Text]" custT="1"/>
      <dgm:spPr/>
      <dgm:t>
        <a:bodyPr/>
        <a:lstStyle/>
        <a:p>
          <a:r>
            <a:rPr lang="en-US" sz="2200" dirty="0"/>
            <a:t>Container started</a:t>
          </a:r>
        </a:p>
      </dgm:t>
    </dgm:pt>
    <dgm:pt modelId="{430B9208-F0E4-8F4E-82F3-CCB60E586CD7}" type="sibTrans" cxnId="{C733171E-FF12-934F-B09E-B44C61343C64}">
      <dgm:prSet/>
      <dgm:spPr/>
      <dgm:t>
        <a:bodyPr/>
        <a:lstStyle/>
        <a:p>
          <a:endParaRPr lang="en-US"/>
        </a:p>
      </dgm:t>
    </dgm:pt>
    <dgm:pt modelId="{D6AE31A2-9508-2941-8D4E-DA8F6C046DCF}" type="parTrans" cxnId="{C733171E-FF12-934F-B09E-B44C61343C64}">
      <dgm:prSet/>
      <dgm:spPr/>
      <dgm:t>
        <a:bodyPr/>
        <a:lstStyle/>
        <a:p>
          <a:endParaRPr lang="en-US"/>
        </a:p>
      </dgm:t>
    </dgm:pt>
    <dgm:pt modelId="{92E9372D-0D4B-464E-9FB9-368A678C5E55}">
      <dgm:prSet/>
      <dgm:spPr/>
      <dgm:t>
        <a:bodyPr/>
        <a:lstStyle/>
        <a:p>
          <a:r>
            <a:rPr lang="en-US" dirty="0"/>
            <a:t>Custom utility method</a:t>
          </a:r>
        </a:p>
      </dgm:t>
    </dgm:pt>
    <dgm:pt modelId="{C7A5AC72-7D52-3D43-8AA7-72ABC2EF1B76}" type="parTrans" cxnId="{36BBB9FC-BF65-D041-B943-553172387B83}">
      <dgm:prSet/>
      <dgm:spPr/>
      <dgm:t>
        <a:bodyPr/>
        <a:lstStyle/>
        <a:p>
          <a:endParaRPr lang="en-US"/>
        </a:p>
      </dgm:t>
    </dgm:pt>
    <dgm:pt modelId="{63942FB5-B175-2E4F-90A0-8CEA7FC39E2F}" type="sibTrans" cxnId="{36BBB9FC-BF65-D041-B943-553172387B83}">
      <dgm:prSet/>
      <dgm:spPr/>
      <dgm:t>
        <a:bodyPr/>
        <a:lstStyle/>
        <a:p>
          <a:endParaRPr lang="en-US"/>
        </a:p>
      </dgm:t>
    </dgm:pt>
    <dgm:pt modelId="{4D758811-9658-C744-894A-29256B9F7B1F}">
      <dgm:prSet/>
      <dgm:spPr/>
      <dgm:t>
        <a:bodyPr/>
        <a:lstStyle/>
        <a:p>
          <a:r>
            <a:rPr lang="en-US" dirty="0"/>
            <a:t>Custom destroy method</a:t>
          </a:r>
        </a:p>
      </dgm:t>
    </dgm:pt>
    <dgm:pt modelId="{B40B1D65-3978-2140-AF70-7370A28477AB}" type="parTrans" cxnId="{1DBF3FDD-55E6-3B4D-B6E1-0C9872E0D09B}">
      <dgm:prSet/>
      <dgm:spPr/>
      <dgm:t>
        <a:bodyPr/>
        <a:lstStyle/>
        <a:p>
          <a:endParaRPr lang="en-US"/>
        </a:p>
      </dgm:t>
    </dgm:pt>
    <dgm:pt modelId="{73792641-B7EF-6A45-9BBA-5222A3F9C4CC}" type="sibTrans" cxnId="{1DBF3FDD-55E6-3B4D-B6E1-0C9872E0D09B}">
      <dgm:prSet/>
      <dgm:spPr/>
      <dgm:t>
        <a:bodyPr/>
        <a:lstStyle/>
        <a:p>
          <a:endParaRPr lang="en-US"/>
        </a:p>
      </dgm:t>
    </dgm:pt>
    <dgm:pt modelId="{8486EB35-B1FB-7D4C-8B5A-3F9D979ED93C}">
      <dgm:prSet phldrT="[Text]" custT="1"/>
      <dgm:spPr/>
      <dgm:t>
        <a:bodyPr/>
        <a:lstStyle/>
        <a:p>
          <a:r>
            <a:rPr lang="en-US" sz="2200" dirty="0"/>
            <a:t>Dependencies injected</a:t>
          </a:r>
        </a:p>
      </dgm:t>
    </dgm:pt>
    <dgm:pt modelId="{FAEFD059-BD22-9B42-9141-40C5495D2D1C}" type="sibTrans" cxnId="{1F54B252-8B22-444E-BD89-69F61FB30099}">
      <dgm:prSet/>
      <dgm:spPr/>
      <dgm:t>
        <a:bodyPr/>
        <a:lstStyle/>
        <a:p>
          <a:endParaRPr lang="en-US"/>
        </a:p>
      </dgm:t>
    </dgm:pt>
    <dgm:pt modelId="{CD0B4650-95AF-4A48-B6B6-41FC76316858}" type="parTrans" cxnId="{1F54B252-8B22-444E-BD89-69F61FB30099}">
      <dgm:prSet/>
      <dgm:spPr/>
      <dgm:t>
        <a:bodyPr/>
        <a:lstStyle/>
        <a:p>
          <a:endParaRPr lang="en-US"/>
        </a:p>
      </dgm:t>
    </dgm:pt>
    <dgm:pt modelId="{DFD0DC56-8F55-F14A-8220-5B0E28339D94}" type="pres">
      <dgm:prSet presAssocID="{1CEC37AF-8B41-F14E-9D5C-46CFEDF29AA9}" presName="Name0" presStyleCnt="0">
        <dgm:presLayoutVars>
          <dgm:chMax val="7"/>
          <dgm:chPref val="7"/>
          <dgm:dir/>
        </dgm:presLayoutVars>
      </dgm:prSet>
      <dgm:spPr/>
    </dgm:pt>
    <dgm:pt modelId="{1D5FAC21-6EF4-E842-94A1-99F3970926A0}" type="pres">
      <dgm:prSet presAssocID="{1CEC37AF-8B41-F14E-9D5C-46CFEDF29AA9}" presName="Name1" presStyleCnt="0"/>
      <dgm:spPr/>
    </dgm:pt>
    <dgm:pt modelId="{234170E6-0003-1844-A078-DA718C83494E}" type="pres">
      <dgm:prSet presAssocID="{1CEC37AF-8B41-F14E-9D5C-46CFEDF29AA9}" presName="cycle" presStyleCnt="0"/>
      <dgm:spPr/>
    </dgm:pt>
    <dgm:pt modelId="{1D57079A-6368-2346-9B5A-CEDADD8912B1}" type="pres">
      <dgm:prSet presAssocID="{1CEC37AF-8B41-F14E-9D5C-46CFEDF29AA9}" presName="srcNode" presStyleLbl="node1" presStyleIdx="0" presStyleCnt="6"/>
      <dgm:spPr/>
    </dgm:pt>
    <dgm:pt modelId="{5A561FB2-CA7F-DE42-8C52-CDA532EF95C6}" type="pres">
      <dgm:prSet presAssocID="{1CEC37AF-8B41-F14E-9D5C-46CFEDF29AA9}" presName="conn" presStyleLbl="parChTrans1D2" presStyleIdx="0" presStyleCnt="1"/>
      <dgm:spPr/>
    </dgm:pt>
    <dgm:pt modelId="{41E66DE0-CE6C-1547-B5CB-6C69FF4F8BF2}" type="pres">
      <dgm:prSet presAssocID="{1CEC37AF-8B41-F14E-9D5C-46CFEDF29AA9}" presName="extraNode" presStyleLbl="node1" presStyleIdx="0" presStyleCnt="6"/>
      <dgm:spPr/>
    </dgm:pt>
    <dgm:pt modelId="{13432FC1-939F-FD46-993F-1472C67CA76D}" type="pres">
      <dgm:prSet presAssocID="{1CEC37AF-8B41-F14E-9D5C-46CFEDF29AA9}" presName="dstNode" presStyleLbl="node1" presStyleIdx="0" presStyleCnt="6"/>
      <dgm:spPr/>
    </dgm:pt>
    <dgm:pt modelId="{78F3847E-1E64-E64A-ABF7-89D7B49426DB}" type="pres">
      <dgm:prSet presAssocID="{FE31AB77-FC73-FE49-83AA-1A059A8F7F49}" presName="text_1" presStyleLbl="node1" presStyleIdx="0" presStyleCnt="6">
        <dgm:presLayoutVars>
          <dgm:bulletEnabled val="1"/>
        </dgm:presLayoutVars>
      </dgm:prSet>
      <dgm:spPr/>
    </dgm:pt>
    <dgm:pt modelId="{38BF198F-1B0D-144D-84C5-8AD9D9B3A93C}" type="pres">
      <dgm:prSet presAssocID="{FE31AB77-FC73-FE49-83AA-1A059A8F7F49}" presName="accent_1" presStyleCnt="0"/>
      <dgm:spPr/>
    </dgm:pt>
    <dgm:pt modelId="{28FDDC44-5C5C-1247-9DD4-6D92052C9685}" type="pres">
      <dgm:prSet presAssocID="{FE31AB77-FC73-FE49-83AA-1A059A8F7F49}" presName="accentRepeatNode" presStyleLbl="solidFgAcc1" presStyleIdx="0" presStyleCnt="6"/>
      <dgm:spPr/>
    </dgm:pt>
    <dgm:pt modelId="{386B4DA2-F19C-DD45-9245-74F9377E98B4}" type="pres">
      <dgm:prSet presAssocID="{9B039F4B-DC25-B74E-BBF8-41D4148524C2}" presName="text_2" presStyleLbl="node1" presStyleIdx="1" presStyleCnt="6">
        <dgm:presLayoutVars>
          <dgm:bulletEnabled val="1"/>
        </dgm:presLayoutVars>
      </dgm:prSet>
      <dgm:spPr/>
    </dgm:pt>
    <dgm:pt modelId="{8731333F-6335-204B-9E37-FFB165768C0B}" type="pres">
      <dgm:prSet presAssocID="{9B039F4B-DC25-B74E-BBF8-41D4148524C2}" presName="accent_2" presStyleCnt="0"/>
      <dgm:spPr/>
    </dgm:pt>
    <dgm:pt modelId="{122390FA-E24F-6644-A51D-554C1CC7633E}" type="pres">
      <dgm:prSet presAssocID="{9B039F4B-DC25-B74E-BBF8-41D4148524C2}" presName="accentRepeatNode" presStyleLbl="solidFgAcc1" presStyleIdx="1" presStyleCnt="6"/>
      <dgm:spPr/>
    </dgm:pt>
    <dgm:pt modelId="{5502DFF8-A258-9047-BD7A-3F63C75EC274}" type="pres">
      <dgm:prSet presAssocID="{8486EB35-B1FB-7D4C-8B5A-3F9D979ED93C}" presName="text_3" presStyleLbl="node1" presStyleIdx="2" presStyleCnt="6">
        <dgm:presLayoutVars>
          <dgm:bulletEnabled val="1"/>
        </dgm:presLayoutVars>
      </dgm:prSet>
      <dgm:spPr/>
    </dgm:pt>
    <dgm:pt modelId="{3410429A-DBD8-BC44-95CB-473F8E160A28}" type="pres">
      <dgm:prSet presAssocID="{8486EB35-B1FB-7D4C-8B5A-3F9D979ED93C}" presName="accent_3" presStyleCnt="0"/>
      <dgm:spPr/>
    </dgm:pt>
    <dgm:pt modelId="{525D6128-6CFD-3F40-8E7E-3EDD783E9B22}" type="pres">
      <dgm:prSet presAssocID="{8486EB35-B1FB-7D4C-8B5A-3F9D979ED93C}" presName="accentRepeatNode" presStyleLbl="solidFgAcc1" presStyleIdx="2" presStyleCnt="6"/>
      <dgm:spPr/>
    </dgm:pt>
    <dgm:pt modelId="{6B8A5E39-726E-164D-A8BE-26208A3EBDB3}" type="pres">
      <dgm:prSet presAssocID="{5747BBF3-6A1F-0549-9014-B065A8F8D739}" presName="text_4" presStyleLbl="node1" presStyleIdx="3" presStyleCnt="6">
        <dgm:presLayoutVars>
          <dgm:bulletEnabled val="1"/>
        </dgm:presLayoutVars>
      </dgm:prSet>
      <dgm:spPr/>
    </dgm:pt>
    <dgm:pt modelId="{37255A14-496D-CE4A-9D9F-F7809DEE59D8}" type="pres">
      <dgm:prSet presAssocID="{5747BBF3-6A1F-0549-9014-B065A8F8D739}" presName="accent_4" presStyleCnt="0"/>
      <dgm:spPr/>
    </dgm:pt>
    <dgm:pt modelId="{308B4A9A-BF61-6641-84C4-C8869867E8E0}" type="pres">
      <dgm:prSet presAssocID="{5747BBF3-6A1F-0549-9014-B065A8F8D739}" presName="accentRepeatNode" presStyleLbl="solidFgAcc1" presStyleIdx="3" presStyleCnt="6"/>
      <dgm:spPr/>
    </dgm:pt>
    <dgm:pt modelId="{E8B36366-2335-B544-96F7-6F4D6704629B}" type="pres">
      <dgm:prSet presAssocID="{92E9372D-0D4B-464E-9FB9-368A678C5E55}" presName="text_5" presStyleLbl="node1" presStyleIdx="4" presStyleCnt="6">
        <dgm:presLayoutVars>
          <dgm:bulletEnabled val="1"/>
        </dgm:presLayoutVars>
      </dgm:prSet>
      <dgm:spPr/>
    </dgm:pt>
    <dgm:pt modelId="{B97708C9-E15D-614C-8692-5B6AED8F61AC}" type="pres">
      <dgm:prSet presAssocID="{92E9372D-0D4B-464E-9FB9-368A678C5E55}" presName="accent_5" presStyleCnt="0"/>
      <dgm:spPr/>
    </dgm:pt>
    <dgm:pt modelId="{6D373DBC-AAC6-B74A-AD1F-83AECF1CF5AC}" type="pres">
      <dgm:prSet presAssocID="{92E9372D-0D4B-464E-9FB9-368A678C5E55}" presName="accentRepeatNode" presStyleLbl="solidFgAcc1" presStyleIdx="4" presStyleCnt="6"/>
      <dgm:spPr/>
    </dgm:pt>
    <dgm:pt modelId="{46C698BF-E6B9-1F4D-852D-B62D0B8844AC}" type="pres">
      <dgm:prSet presAssocID="{4D758811-9658-C744-894A-29256B9F7B1F}" presName="text_6" presStyleLbl="node1" presStyleIdx="5" presStyleCnt="6">
        <dgm:presLayoutVars>
          <dgm:bulletEnabled val="1"/>
        </dgm:presLayoutVars>
      </dgm:prSet>
      <dgm:spPr/>
    </dgm:pt>
    <dgm:pt modelId="{0F7EB731-74B3-9744-9429-71A99EFA799B}" type="pres">
      <dgm:prSet presAssocID="{4D758811-9658-C744-894A-29256B9F7B1F}" presName="accent_6" presStyleCnt="0"/>
      <dgm:spPr/>
    </dgm:pt>
    <dgm:pt modelId="{5ECB6F71-19CD-7A40-889C-BEF98C2434FD}" type="pres">
      <dgm:prSet presAssocID="{4D758811-9658-C744-894A-29256B9F7B1F}" presName="accentRepeatNode" presStyleLbl="solidFgAcc1" presStyleIdx="5" presStyleCnt="6"/>
      <dgm:spPr/>
    </dgm:pt>
  </dgm:ptLst>
  <dgm:cxnLst>
    <dgm:cxn modelId="{EAE25814-7EB5-5D48-918D-54A413B23E86}" srcId="{1CEC37AF-8B41-F14E-9D5C-46CFEDF29AA9}" destId="{5747BBF3-6A1F-0549-9014-B065A8F8D739}" srcOrd="3" destOrd="0" parTransId="{E931D7C5-8C02-3E40-98A9-3248C6920AB2}" sibTransId="{EFEDFEE3-7608-3146-81E0-409474CBDB3E}"/>
    <dgm:cxn modelId="{E2F0781D-CBCE-8C4D-9E7E-7CC56AEE95C3}" type="presOf" srcId="{92E9372D-0D4B-464E-9FB9-368A678C5E55}" destId="{E8B36366-2335-B544-96F7-6F4D6704629B}" srcOrd="0" destOrd="0" presId="urn:microsoft.com/office/officeart/2008/layout/VerticalCurvedList"/>
    <dgm:cxn modelId="{C733171E-FF12-934F-B09E-B44C61343C64}" srcId="{1CEC37AF-8B41-F14E-9D5C-46CFEDF29AA9}" destId="{FE31AB77-FC73-FE49-83AA-1A059A8F7F49}" srcOrd="0" destOrd="0" parTransId="{D6AE31A2-9508-2941-8D4E-DA8F6C046DCF}" sibTransId="{430B9208-F0E4-8F4E-82F3-CCB60E586CD7}"/>
    <dgm:cxn modelId="{050C022D-BD6A-7746-AE16-D9E53D975E64}" type="presOf" srcId="{9B039F4B-DC25-B74E-BBF8-41D4148524C2}" destId="{386B4DA2-F19C-DD45-9245-74F9377E98B4}" srcOrd="0" destOrd="0" presId="urn:microsoft.com/office/officeart/2008/layout/VerticalCurvedList"/>
    <dgm:cxn modelId="{1F54B252-8B22-444E-BD89-69F61FB30099}" srcId="{1CEC37AF-8B41-F14E-9D5C-46CFEDF29AA9}" destId="{8486EB35-B1FB-7D4C-8B5A-3F9D979ED93C}" srcOrd="2" destOrd="0" parTransId="{CD0B4650-95AF-4A48-B6B6-41FC76316858}" sibTransId="{FAEFD059-BD22-9B42-9141-40C5495D2D1C}"/>
    <dgm:cxn modelId="{2D8BD453-C822-794F-9A1B-AD57CE2F97F5}" srcId="{1CEC37AF-8B41-F14E-9D5C-46CFEDF29AA9}" destId="{9B039F4B-DC25-B74E-BBF8-41D4148524C2}" srcOrd="1" destOrd="0" parTransId="{11281CB5-96FC-0F42-866F-F1A9BCD011C7}" sibTransId="{55438C01-1BB2-FA46-95E0-E96051633739}"/>
    <dgm:cxn modelId="{1AB78B7B-D6E6-CC48-A238-8CE6F4B78BD7}" type="presOf" srcId="{430B9208-F0E4-8F4E-82F3-CCB60E586CD7}" destId="{5A561FB2-CA7F-DE42-8C52-CDA532EF95C6}" srcOrd="0" destOrd="0" presId="urn:microsoft.com/office/officeart/2008/layout/VerticalCurvedList"/>
    <dgm:cxn modelId="{CAA9117E-00B5-C24F-8B8E-58AB44820AE6}" type="presOf" srcId="{4D758811-9658-C744-894A-29256B9F7B1F}" destId="{46C698BF-E6B9-1F4D-852D-B62D0B8844AC}" srcOrd="0" destOrd="0" presId="urn:microsoft.com/office/officeart/2008/layout/VerticalCurvedList"/>
    <dgm:cxn modelId="{D531837E-22CF-8F41-A94E-EFEAE6F7737C}" type="presOf" srcId="{1CEC37AF-8B41-F14E-9D5C-46CFEDF29AA9}" destId="{DFD0DC56-8F55-F14A-8220-5B0E28339D94}" srcOrd="0" destOrd="0" presId="urn:microsoft.com/office/officeart/2008/layout/VerticalCurvedList"/>
    <dgm:cxn modelId="{0D330FB5-05ED-1D4D-8CED-C6A59F84A94E}" type="presOf" srcId="{5747BBF3-6A1F-0549-9014-B065A8F8D739}" destId="{6B8A5E39-726E-164D-A8BE-26208A3EBDB3}" srcOrd="0" destOrd="0" presId="urn:microsoft.com/office/officeart/2008/layout/VerticalCurvedList"/>
    <dgm:cxn modelId="{D2CC7DBE-280E-484E-9776-67F4EA317B52}" type="presOf" srcId="{8486EB35-B1FB-7D4C-8B5A-3F9D979ED93C}" destId="{5502DFF8-A258-9047-BD7A-3F63C75EC274}" srcOrd="0" destOrd="0" presId="urn:microsoft.com/office/officeart/2008/layout/VerticalCurvedList"/>
    <dgm:cxn modelId="{D1990CC4-4473-8345-AD49-90259C2C3CE6}" type="presOf" srcId="{FE31AB77-FC73-FE49-83AA-1A059A8F7F49}" destId="{78F3847E-1E64-E64A-ABF7-89D7B49426DB}" srcOrd="0" destOrd="0" presId="urn:microsoft.com/office/officeart/2008/layout/VerticalCurvedList"/>
    <dgm:cxn modelId="{1DBF3FDD-55E6-3B4D-B6E1-0C9872E0D09B}" srcId="{1CEC37AF-8B41-F14E-9D5C-46CFEDF29AA9}" destId="{4D758811-9658-C744-894A-29256B9F7B1F}" srcOrd="5" destOrd="0" parTransId="{B40B1D65-3978-2140-AF70-7370A28477AB}" sibTransId="{73792641-B7EF-6A45-9BBA-5222A3F9C4CC}"/>
    <dgm:cxn modelId="{36BBB9FC-BF65-D041-B943-553172387B83}" srcId="{1CEC37AF-8B41-F14E-9D5C-46CFEDF29AA9}" destId="{92E9372D-0D4B-464E-9FB9-368A678C5E55}" srcOrd="4" destOrd="0" parTransId="{C7A5AC72-7D52-3D43-8AA7-72ABC2EF1B76}" sibTransId="{63942FB5-B175-2E4F-90A0-8CEA7FC39E2F}"/>
    <dgm:cxn modelId="{297F2B6A-B7EB-FC44-81A3-7D123FB0D812}" type="presParOf" srcId="{DFD0DC56-8F55-F14A-8220-5B0E28339D94}" destId="{1D5FAC21-6EF4-E842-94A1-99F3970926A0}" srcOrd="0" destOrd="0" presId="urn:microsoft.com/office/officeart/2008/layout/VerticalCurvedList"/>
    <dgm:cxn modelId="{5C51B7E6-71F4-F84A-88BA-91A43BE52DC6}" type="presParOf" srcId="{1D5FAC21-6EF4-E842-94A1-99F3970926A0}" destId="{234170E6-0003-1844-A078-DA718C83494E}" srcOrd="0" destOrd="0" presId="urn:microsoft.com/office/officeart/2008/layout/VerticalCurvedList"/>
    <dgm:cxn modelId="{D015E2F1-5377-2641-BE52-D3BA7B5FAE18}" type="presParOf" srcId="{234170E6-0003-1844-A078-DA718C83494E}" destId="{1D57079A-6368-2346-9B5A-CEDADD8912B1}" srcOrd="0" destOrd="0" presId="urn:microsoft.com/office/officeart/2008/layout/VerticalCurvedList"/>
    <dgm:cxn modelId="{7F51D443-31FC-A243-AD72-357EAF14A016}" type="presParOf" srcId="{234170E6-0003-1844-A078-DA718C83494E}" destId="{5A561FB2-CA7F-DE42-8C52-CDA532EF95C6}" srcOrd="1" destOrd="0" presId="urn:microsoft.com/office/officeart/2008/layout/VerticalCurvedList"/>
    <dgm:cxn modelId="{F8D1C49C-C092-4E45-A92B-629904E851E5}" type="presParOf" srcId="{234170E6-0003-1844-A078-DA718C83494E}" destId="{41E66DE0-CE6C-1547-B5CB-6C69FF4F8BF2}" srcOrd="2" destOrd="0" presId="urn:microsoft.com/office/officeart/2008/layout/VerticalCurvedList"/>
    <dgm:cxn modelId="{597D90C7-BDF1-AE4B-809C-076EA46BBE56}" type="presParOf" srcId="{234170E6-0003-1844-A078-DA718C83494E}" destId="{13432FC1-939F-FD46-993F-1472C67CA76D}" srcOrd="3" destOrd="0" presId="urn:microsoft.com/office/officeart/2008/layout/VerticalCurvedList"/>
    <dgm:cxn modelId="{96799015-8C6D-4F4F-9167-5F6AEA0C3D89}" type="presParOf" srcId="{1D5FAC21-6EF4-E842-94A1-99F3970926A0}" destId="{78F3847E-1E64-E64A-ABF7-89D7B49426DB}" srcOrd="1" destOrd="0" presId="urn:microsoft.com/office/officeart/2008/layout/VerticalCurvedList"/>
    <dgm:cxn modelId="{31A0B249-52B5-394A-A6F6-25545D5ECD2B}" type="presParOf" srcId="{1D5FAC21-6EF4-E842-94A1-99F3970926A0}" destId="{38BF198F-1B0D-144D-84C5-8AD9D9B3A93C}" srcOrd="2" destOrd="0" presId="urn:microsoft.com/office/officeart/2008/layout/VerticalCurvedList"/>
    <dgm:cxn modelId="{90C59C6E-EAC0-FD4D-9E2B-3DC8626A8791}" type="presParOf" srcId="{38BF198F-1B0D-144D-84C5-8AD9D9B3A93C}" destId="{28FDDC44-5C5C-1247-9DD4-6D92052C9685}" srcOrd="0" destOrd="0" presId="urn:microsoft.com/office/officeart/2008/layout/VerticalCurvedList"/>
    <dgm:cxn modelId="{07067665-5B30-C145-B656-FADA3387C464}" type="presParOf" srcId="{1D5FAC21-6EF4-E842-94A1-99F3970926A0}" destId="{386B4DA2-F19C-DD45-9245-74F9377E98B4}" srcOrd="3" destOrd="0" presId="urn:microsoft.com/office/officeart/2008/layout/VerticalCurvedList"/>
    <dgm:cxn modelId="{A51551CD-C896-5147-AF1E-590E6ACA7BD7}" type="presParOf" srcId="{1D5FAC21-6EF4-E842-94A1-99F3970926A0}" destId="{8731333F-6335-204B-9E37-FFB165768C0B}" srcOrd="4" destOrd="0" presId="urn:microsoft.com/office/officeart/2008/layout/VerticalCurvedList"/>
    <dgm:cxn modelId="{2F0CAC36-6EE7-044D-B9DB-DB7D8EBD64FA}" type="presParOf" srcId="{8731333F-6335-204B-9E37-FFB165768C0B}" destId="{122390FA-E24F-6644-A51D-554C1CC7633E}" srcOrd="0" destOrd="0" presId="urn:microsoft.com/office/officeart/2008/layout/VerticalCurvedList"/>
    <dgm:cxn modelId="{BACEE2B3-DDC3-1B47-9662-20D6A94778C2}" type="presParOf" srcId="{1D5FAC21-6EF4-E842-94A1-99F3970926A0}" destId="{5502DFF8-A258-9047-BD7A-3F63C75EC274}" srcOrd="5" destOrd="0" presId="urn:microsoft.com/office/officeart/2008/layout/VerticalCurvedList"/>
    <dgm:cxn modelId="{D4C2279C-F715-0949-83BB-119B016A558D}" type="presParOf" srcId="{1D5FAC21-6EF4-E842-94A1-99F3970926A0}" destId="{3410429A-DBD8-BC44-95CB-473F8E160A28}" srcOrd="6" destOrd="0" presId="urn:microsoft.com/office/officeart/2008/layout/VerticalCurvedList"/>
    <dgm:cxn modelId="{19DDCFCE-069A-2844-A12D-F224A54B2076}" type="presParOf" srcId="{3410429A-DBD8-BC44-95CB-473F8E160A28}" destId="{525D6128-6CFD-3F40-8E7E-3EDD783E9B22}" srcOrd="0" destOrd="0" presId="urn:microsoft.com/office/officeart/2008/layout/VerticalCurvedList"/>
    <dgm:cxn modelId="{9E18F749-31D4-6B46-9315-BB3D9A68542E}" type="presParOf" srcId="{1D5FAC21-6EF4-E842-94A1-99F3970926A0}" destId="{6B8A5E39-726E-164D-A8BE-26208A3EBDB3}" srcOrd="7" destOrd="0" presId="urn:microsoft.com/office/officeart/2008/layout/VerticalCurvedList"/>
    <dgm:cxn modelId="{EAD729E4-D8CE-F94F-AC22-EDF460E05527}" type="presParOf" srcId="{1D5FAC21-6EF4-E842-94A1-99F3970926A0}" destId="{37255A14-496D-CE4A-9D9F-F7809DEE59D8}" srcOrd="8" destOrd="0" presId="urn:microsoft.com/office/officeart/2008/layout/VerticalCurvedList"/>
    <dgm:cxn modelId="{91093878-E427-384E-AD9D-51138B38F039}" type="presParOf" srcId="{37255A14-496D-CE4A-9D9F-F7809DEE59D8}" destId="{308B4A9A-BF61-6641-84C4-C8869867E8E0}" srcOrd="0" destOrd="0" presId="urn:microsoft.com/office/officeart/2008/layout/VerticalCurvedList"/>
    <dgm:cxn modelId="{82E53400-AEEC-4949-A3DB-1FF83E58DDBA}" type="presParOf" srcId="{1D5FAC21-6EF4-E842-94A1-99F3970926A0}" destId="{E8B36366-2335-B544-96F7-6F4D6704629B}" srcOrd="9" destOrd="0" presId="urn:microsoft.com/office/officeart/2008/layout/VerticalCurvedList"/>
    <dgm:cxn modelId="{78A3F0FA-B87C-7F45-BDEA-D476C631F5F7}" type="presParOf" srcId="{1D5FAC21-6EF4-E842-94A1-99F3970926A0}" destId="{B97708C9-E15D-614C-8692-5B6AED8F61AC}" srcOrd="10" destOrd="0" presId="urn:microsoft.com/office/officeart/2008/layout/VerticalCurvedList"/>
    <dgm:cxn modelId="{98CCF6DC-0FA9-A64F-A2CC-A8825B31F9B8}" type="presParOf" srcId="{B97708C9-E15D-614C-8692-5B6AED8F61AC}" destId="{6D373DBC-AAC6-B74A-AD1F-83AECF1CF5AC}" srcOrd="0" destOrd="0" presId="urn:microsoft.com/office/officeart/2008/layout/VerticalCurvedList"/>
    <dgm:cxn modelId="{92C26D6A-853C-BF41-9A9F-95CA64AED528}" type="presParOf" srcId="{1D5FAC21-6EF4-E842-94A1-99F3970926A0}" destId="{46C698BF-E6B9-1F4D-852D-B62D0B8844AC}" srcOrd="11" destOrd="0" presId="urn:microsoft.com/office/officeart/2008/layout/VerticalCurvedList"/>
    <dgm:cxn modelId="{B56EB60B-44C3-7A4B-A945-F8E9958646F4}" type="presParOf" srcId="{1D5FAC21-6EF4-E842-94A1-99F3970926A0}" destId="{0F7EB731-74B3-9744-9429-71A99EFA799B}" srcOrd="12" destOrd="0" presId="urn:microsoft.com/office/officeart/2008/layout/VerticalCurvedList"/>
    <dgm:cxn modelId="{D3E5AA8E-8E29-4545-AB3C-E4AF0F7E440F}" type="presParOf" srcId="{0F7EB731-74B3-9744-9429-71A99EFA799B}" destId="{5ECB6F71-19CD-7A40-889C-BEF98C2434F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E2F4BD-02BD-4D82-836C-486E0F7E3F72}"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6C27EFB-A5E8-4A27-8796-AC7249094BC5}">
      <dgm:prSet/>
      <dgm:spPr/>
      <dgm:t>
        <a:bodyPr/>
        <a:lstStyle/>
        <a:p>
          <a:pPr algn="ctr">
            <a:lnSpc>
              <a:spcPct val="100000"/>
            </a:lnSpc>
            <a:defRPr b="1"/>
          </a:pPr>
          <a:r>
            <a:rPr lang="en-US" b="1" dirty="0"/>
            <a:t>Uniform interface</a:t>
          </a:r>
          <a:endParaRPr lang="en-US" dirty="0"/>
        </a:p>
      </dgm:t>
    </dgm:pt>
    <dgm:pt modelId="{260D9687-38AB-4E70-BDDE-2F60C651C4F8}" type="parTrans" cxnId="{7C187AB3-8955-4507-A57F-B65BB9CD8EFB}">
      <dgm:prSet/>
      <dgm:spPr/>
      <dgm:t>
        <a:bodyPr/>
        <a:lstStyle/>
        <a:p>
          <a:endParaRPr lang="en-US"/>
        </a:p>
      </dgm:t>
    </dgm:pt>
    <dgm:pt modelId="{6F597792-9B0F-4CF6-8F4A-359E9A826EFC}" type="sibTrans" cxnId="{7C187AB3-8955-4507-A57F-B65BB9CD8EFB}">
      <dgm:prSet/>
      <dgm:spPr/>
      <dgm:t>
        <a:bodyPr/>
        <a:lstStyle/>
        <a:p>
          <a:endParaRPr lang="en-US"/>
        </a:p>
      </dgm:t>
    </dgm:pt>
    <dgm:pt modelId="{5C612BB0-6B3A-4689-A753-1D09D28E1914}">
      <dgm:prSet/>
      <dgm:spPr/>
      <dgm:t>
        <a:bodyPr/>
        <a:lstStyle/>
        <a:p>
          <a:pPr algn="just">
            <a:lnSpc>
              <a:spcPct val="100000"/>
            </a:lnSpc>
          </a:pPr>
          <a:r>
            <a:rPr lang="en-US" dirty="0"/>
            <a:t>All the components in this architectural style follow the same rules to communicate to one another (multiple clients will make the same requests to the server to the same endpoints)</a:t>
          </a:r>
        </a:p>
      </dgm:t>
    </dgm:pt>
    <dgm:pt modelId="{2DE88F5A-16EF-42D1-963D-9CF2EB70ADD6}" type="parTrans" cxnId="{DC5E6E49-7FB4-4408-B9F2-3883939B4120}">
      <dgm:prSet/>
      <dgm:spPr/>
      <dgm:t>
        <a:bodyPr/>
        <a:lstStyle/>
        <a:p>
          <a:endParaRPr lang="en-US"/>
        </a:p>
      </dgm:t>
    </dgm:pt>
    <dgm:pt modelId="{EE6AD1B2-48B3-4E62-A27F-69F834729700}" type="sibTrans" cxnId="{DC5E6E49-7FB4-4408-B9F2-3883939B4120}">
      <dgm:prSet/>
      <dgm:spPr/>
      <dgm:t>
        <a:bodyPr/>
        <a:lstStyle/>
        <a:p>
          <a:endParaRPr lang="en-US"/>
        </a:p>
      </dgm:t>
    </dgm:pt>
    <dgm:pt modelId="{3B63E9E9-5912-4116-99DC-5C8917F845AB}">
      <dgm:prSet/>
      <dgm:spPr/>
      <dgm:t>
        <a:bodyPr/>
        <a:lstStyle/>
        <a:p>
          <a:pPr algn="ctr">
            <a:lnSpc>
              <a:spcPct val="100000"/>
            </a:lnSpc>
            <a:defRPr b="1"/>
          </a:pPr>
          <a:r>
            <a:rPr lang="en-US" b="1" dirty="0"/>
            <a:t>Stateless</a:t>
          </a:r>
          <a:endParaRPr lang="en-US" dirty="0"/>
        </a:p>
      </dgm:t>
    </dgm:pt>
    <dgm:pt modelId="{3A7C7920-AA29-45C3-AB0D-DCB5C136367C}" type="parTrans" cxnId="{07D4D436-1297-4283-95E9-4DA1A107ABDC}">
      <dgm:prSet/>
      <dgm:spPr/>
      <dgm:t>
        <a:bodyPr/>
        <a:lstStyle/>
        <a:p>
          <a:endParaRPr lang="en-US"/>
        </a:p>
      </dgm:t>
    </dgm:pt>
    <dgm:pt modelId="{B0BF69A2-393B-4F6C-8651-8270B23A8A19}" type="sibTrans" cxnId="{07D4D436-1297-4283-95E9-4DA1A107ABDC}">
      <dgm:prSet/>
      <dgm:spPr/>
      <dgm:t>
        <a:bodyPr/>
        <a:lstStyle/>
        <a:p>
          <a:endParaRPr lang="en-US"/>
        </a:p>
      </dgm:t>
    </dgm:pt>
    <dgm:pt modelId="{16D69BC1-CEB4-4325-A88C-1D5A70335753}">
      <dgm:prSet/>
      <dgm:spPr/>
      <dgm:t>
        <a:bodyPr/>
        <a:lstStyle/>
        <a:p>
          <a:pPr algn="just">
            <a:lnSpc>
              <a:spcPct val="100000"/>
            </a:lnSpc>
          </a:pPr>
          <a:r>
            <a:rPr lang="en-US" dirty="0"/>
            <a:t>No session state kept on the server</a:t>
          </a:r>
        </a:p>
      </dgm:t>
    </dgm:pt>
    <dgm:pt modelId="{3E85079D-7AE9-48A5-B1EF-F7983864EDA5}" type="parTrans" cxnId="{752B8341-C0C3-468B-862E-638E5CE3167E}">
      <dgm:prSet/>
      <dgm:spPr/>
      <dgm:t>
        <a:bodyPr/>
        <a:lstStyle/>
        <a:p>
          <a:endParaRPr lang="en-US"/>
        </a:p>
      </dgm:t>
    </dgm:pt>
    <dgm:pt modelId="{1B564AA1-19A6-44D5-A1E4-345A8945A9D6}" type="sibTrans" cxnId="{752B8341-C0C3-468B-862E-638E5CE3167E}">
      <dgm:prSet/>
      <dgm:spPr/>
      <dgm:t>
        <a:bodyPr/>
        <a:lstStyle/>
        <a:p>
          <a:endParaRPr lang="en-US"/>
        </a:p>
      </dgm:t>
    </dgm:pt>
    <dgm:pt modelId="{00385B1C-8155-48F4-8A23-2856E827E500}">
      <dgm:prSet/>
      <dgm:spPr/>
      <dgm:t>
        <a:bodyPr/>
        <a:lstStyle/>
        <a:p>
          <a:pPr algn="ctr">
            <a:lnSpc>
              <a:spcPct val="100000"/>
            </a:lnSpc>
            <a:defRPr b="1"/>
          </a:pPr>
          <a:r>
            <a:rPr lang="en-US" b="1" dirty="0"/>
            <a:t>Client-server</a:t>
          </a:r>
          <a:endParaRPr lang="en-US" dirty="0"/>
        </a:p>
      </dgm:t>
    </dgm:pt>
    <dgm:pt modelId="{70ACDC82-443E-4552-AA0E-F1C32DE3079E}" type="parTrans" cxnId="{9DECB7D8-E8C3-41CC-BD44-F61A23102AB4}">
      <dgm:prSet/>
      <dgm:spPr/>
      <dgm:t>
        <a:bodyPr/>
        <a:lstStyle/>
        <a:p>
          <a:endParaRPr lang="en-US"/>
        </a:p>
      </dgm:t>
    </dgm:pt>
    <dgm:pt modelId="{4811E121-7F52-4547-908E-2A7876FFA9A1}" type="sibTrans" cxnId="{9DECB7D8-E8C3-41CC-BD44-F61A23102AB4}">
      <dgm:prSet/>
      <dgm:spPr/>
      <dgm:t>
        <a:bodyPr/>
        <a:lstStyle/>
        <a:p>
          <a:endParaRPr lang="en-US"/>
        </a:p>
      </dgm:t>
    </dgm:pt>
    <dgm:pt modelId="{DB3DCF03-5C10-4659-B6C9-EA5B103E5D77}">
      <dgm:prSet/>
      <dgm:spPr/>
      <dgm:t>
        <a:bodyPr/>
        <a:lstStyle/>
        <a:p>
          <a:pPr algn="just">
            <a:lnSpc>
              <a:spcPct val="100000"/>
            </a:lnSpc>
            <a:buFont typeface="Arial" panose="020B0604020202020204" pitchFamily="34" charset="0"/>
            <a:buChar char="•"/>
          </a:pPr>
          <a:r>
            <a:rPr lang="en-US" dirty="0"/>
            <a:t>The client application and the server application MUST be able to evolve separately without any dependency on each other</a:t>
          </a:r>
        </a:p>
        <a:p>
          <a:pPr algn="just">
            <a:lnSpc>
              <a:spcPct val="100000"/>
            </a:lnSpc>
            <a:buFont typeface="Arial" panose="020B0604020202020204" pitchFamily="34" charset="0"/>
            <a:buChar char="•"/>
          </a:pPr>
          <a:r>
            <a:rPr lang="en-US" dirty="0"/>
            <a:t>This way a server and a client can be replaced and developed independently</a:t>
          </a:r>
        </a:p>
      </dgm:t>
    </dgm:pt>
    <dgm:pt modelId="{E53EB4ED-A44D-4168-8A61-D55AA2226D84}" type="parTrans" cxnId="{FAAC172D-DA5F-425D-BF72-DD63124D5924}">
      <dgm:prSet/>
      <dgm:spPr/>
      <dgm:t>
        <a:bodyPr/>
        <a:lstStyle/>
        <a:p>
          <a:endParaRPr lang="en-US"/>
        </a:p>
      </dgm:t>
    </dgm:pt>
    <dgm:pt modelId="{1B037C5E-FCA1-42DF-8714-A1C983FF12B6}" type="sibTrans" cxnId="{FAAC172D-DA5F-425D-BF72-DD63124D5924}">
      <dgm:prSet/>
      <dgm:spPr/>
      <dgm:t>
        <a:bodyPr/>
        <a:lstStyle/>
        <a:p>
          <a:endParaRPr lang="en-US"/>
        </a:p>
      </dgm:t>
    </dgm:pt>
    <dgm:pt modelId="{24B5C2A6-A2AE-314A-9757-6441B2524615}">
      <dgm:prSet/>
      <dgm:spPr/>
      <dgm:t>
        <a:bodyPr/>
        <a:lstStyle/>
        <a:p>
          <a:pPr algn="just">
            <a:lnSpc>
              <a:spcPct val="100000"/>
            </a:lnSpc>
          </a:pPr>
          <a:r>
            <a:rPr lang="en-US" dirty="0"/>
            <a:t>All incoming requests are treated like new ones</a:t>
          </a:r>
        </a:p>
      </dgm:t>
    </dgm:pt>
    <dgm:pt modelId="{B77DE7CE-C83B-6D45-B367-C338816AE475}" type="parTrans" cxnId="{28FD23D8-2A05-4F4F-89E8-550935B6F42A}">
      <dgm:prSet/>
      <dgm:spPr/>
      <dgm:t>
        <a:bodyPr/>
        <a:lstStyle/>
        <a:p>
          <a:endParaRPr lang="en-US"/>
        </a:p>
      </dgm:t>
    </dgm:pt>
    <dgm:pt modelId="{CB464EDA-8E5E-D441-9CE2-BFEFDEF4AB41}" type="sibTrans" cxnId="{28FD23D8-2A05-4F4F-89E8-550935B6F42A}">
      <dgm:prSet/>
      <dgm:spPr/>
      <dgm:t>
        <a:bodyPr/>
        <a:lstStyle/>
        <a:p>
          <a:endParaRPr lang="en-US"/>
        </a:p>
      </dgm:t>
    </dgm:pt>
    <dgm:pt modelId="{5022DAD4-0C8B-9840-868B-2D3B35CC5D32}">
      <dgm:prSet/>
      <dgm:spPr/>
      <dgm:t>
        <a:bodyPr/>
        <a:lstStyle/>
        <a:p>
          <a:pPr algn="just"/>
          <a:r>
            <a:rPr lang="en-US"/>
            <a:t>e.g. If a resource requires authentication, then the client needs to send the authentication details on every request</a:t>
          </a:r>
        </a:p>
      </dgm:t>
    </dgm:pt>
    <dgm:pt modelId="{B03F719E-6067-A64C-9199-35307BDEE708}" type="parTrans" cxnId="{B383D454-0680-6A45-94F5-2762F4E0FEF1}">
      <dgm:prSet/>
      <dgm:spPr/>
      <dgm:t>
        <a:bodyPr/>
        <a:lstStyle/>
        <a:p>
          <a:endParaRPr lang="en-US"/>
        </a:p>
      </dgm:t>
    </dgm:pt>
    <dgm:pt modelId="{AE3C8215-69C0-E84F-8A9C-05EE1CB01D71}" type="sibTrans" cxnId="{B383D454-0680-6A45-94F5-2762F4E0FEF1}">
      <dgm:prSet/>
      <dgm:spPr/>
      <dgm:t>
        <a:bodyPr/>
        <a:lstStyle/>
        <a:p>
          <a:endParaRPr lang="en-US"/>
        </a:p>
      </dgm:t>
    </dgm:pt>
    <dgm:pt modelId="{6ED634E8-C102-5C44-B897-FFC1907F0BCE}">
      <dgm:prSet/>
      <dgm:spPr/>
      <dgm:t>
        <a:bodyPr/>
        <a:lstStyle/>
        <a:p>
          <a:pPr algn="just">
            <a:lnSpc>
              <a:spcPct val="100000"/>
            </a:lnSpc>
          </a:pPr>
          <a:r>
            <a:rPr lang="en-US" dirty="0"/>
            <a:t>Easier to scale-up to multiple instances of a server this way</a:t>
          </a:r>
        </a:p>
      </dgm:t>
    </dgm:pt>
    <dgm:pt modelId="{30435B76-C6DE-F743-8249-79B15CFF8874}" type="parTrans" cxnId="{5D44484F-E106-3F49-A801-E88341A035C0}">
      <dgm:prSet/>
      <dgm:spPr/>
      <dgm:t>
        <a:bodyPr/>
        <a:lstStyle/>
        <a:p>
          <a:endParaRPr lang="en-US"/>
        </a:p>
      </dgm:t>
    </dgm:pt>
    <dgm:pt modelId="{424347AB-6568-C54E-A410-370421C6BD13}" type="sibTrans" cxnId="{5D44484F-E106-3F49-A801-E88341A035C0}">
      <dgm:prSet/>
      <dgm:spPr/>
      <dgm:t>
        <a:bodyPr/>
        <a:lstStyle/>
        <a:p>
          <a:endParaRPr lang="en-US"/>
        </a:p>
      </dgm:t>
    </dgm:pt>
    <dgm:pt modelId="{DD70E2D1-AB86-C749-A443-E0EB4A24129D}">
      <dgm:prSet/>
      <dgm:spPr/>
      <dgm:t>
        <a:bodyPr/>
        <a:lstStyle/>
        <a:p>
          <a:pPr algn="just">
            <a:lnSpc>
              <a:spcPct val="100000"/>
            </a:lnSpc>
            <a:buFont typeface="Arial" panose="020B0604020202020204" pitchFamily="34" charset="0"/>
            <a:buChar char="•"/>
          </a:pPr>
          <a:r>
            <a:rPr lang="en-US" dirty="0"/>
            <a:t>A client should only know the URI (endpoints) and that’s all</a:t>
          </a:r>
        </a:p>
      </dgm:t>
    </dgm:pt>
    <dgm:pt modelId="{A650F5B9-BF90-B24D-8F44-F45EA60FB2E1}" type="parTrans" cxnId="{44D691B5-42AD-704C-A2AF-998D20277C40}">
      <dgm:prSet/>
      <dgm:spPr/>
      <dgm:t>
        <a:bodyPr/>
        <a:lstStyle/>
        <a:p>
          <a:endParaRPr lang="en-US"/>
        </a:p>
      </dgm:t>
    </dgm:pt>
    <dgm:pt modelId="{091A0B34-2597-114B-B250-71EC975588D5}" type="sibTrans" cxnId="{44D691B5-42AD-704C-A2AF-998D20277C40}">
      <dgm:prSet/>
      <dgm:spPr/>
      <dgm:t>
        <a:bodyPr/>
        <a:lstStyle/>
        <a:p>
          <a:endParaRPr lang="en-US"/>
        </a:p>
      </dgm:t>
    </dgm:pt>
    <dgm:pt modelId="{D6431AE8-4DA4-4A20-AAA5-451BF836DB5B}" type="pres">
      <dgm:prSet presAssocID="{25E2F4BD-02BD-4D82-836C-486E0F7E3F72}" presName="root" presStyleCnt="0">
        <dgm:presLayoutVars>
          <dgm:dir/>
          <dgm:resizeHandles val="exact"/>
        </dgm:presLayoutVars>
      </dgm:prSet>
      <dgm:spPr/>
    </dgm:pt>
    <dgm:pt modelId="{6C1E9CC5-F9FC-49EF-A084-896C324E23F9}" type="pres">
      <dgm:prSet presAssocID="{36C27EFB-A5E8-4A27-8796-AC7249094BC5}" presName="compNode" presStyleCnt="0"/>
      <dgm:spPr/>
    </dgm:pt>
    <dgm:pt modelId="{97DD5CF1-4565-448E-908E-ACBF89B31C73}" type="pres">
      <dgm:prSet presAssocID="{36C27EFB-A5E8-4A27-8796-AC7249094BC5}" presName="iconRect" presStyleLbl="node1" presStyleIdx="0" presStyleCnt="3" custLinFactNeighborX="80357" custLinFactNeighborY="8259"/>
      <dgm:spPr>
        <a:blipFill>
          <a:blip xmlns:r="http://schemas.openxmlformats.org/officeDocument/2006/relationships" r:embed="rId1">
            <a:extLst>
              <a:ext uri="{96DAC541-7B7A-43D3-8B79-37D633B846F1}">
                <asvg:svgBlip xmlns:asvg="http://schemas.microsoft.com/office/drawing/2016/SVG/main" r:embed="rId2"/>
              </a:ext>
            </a:extLst>
          </a:blip>
          <a:srcRect/>
          <a:stretch>
            <a:fillRect t="-5000" b="-5000"/>
          </a:stretch>
        </a:blipFill>
        <a:ln>
          <a:noFill/>
        </a:ln>
      </dgm:spPr>
      <dgm:extLst>
        <a:ext uri="{E40237B7-FDA0-4F09-8148-C483321AD2D9}">
          <dgm14:cNvPr xmlns:dgm14="http://schemas.microsoft.com/office/drawing/2010/diagram" id="0" name="" descr="Contract"/>
        </a:ext>
      </dgm:extLst>
    </dgm:pt>
    <dgm:pt modelId="{34A8214B-5758-4217-BD75-58BEACC6A2C5}" type="pres">
      <dgm:prSet presAssocID="{36C27EFB-A5E8-4A27-8796-AC7249094BC5}" presName="iconSpace" presStyleCnt="0"/>
      <dgm:spPr/>
    </dgm:pt>
    <dgm:pt modelId="{02A74126-A0BC-46AF-9743-65CF4BB5B2F7}" type="pres">
      <dgm:prSet presAssocID="{36C27EFB-A5E8-4A27-8796-AC7249094BC5}" presName="parTx" presStyleLbl="revTx" presStyleIdx="0" presStyleCnt="6">
        <dgm:presLayoutVars>
          <dgm:chMax val="0"/>
          <dgm:chPref val="0"/>
        </dgm:presLayoutVars>
      </dgm:prSet>
      <dgm:spPr/>
    </dgm:pt>
    <dgm:pt modelId="{5D1CF409-9456-4498-932D-15028951CEF0}" type="pres">
      <dgm:prSet presAssocID="{36C27EFB-A5E8-4A27-8796-AC7249094BC5}" presName="txSpace" presStyleCnt="0"/>
      <dgm:spPr/>
    </dgm:pt>
    <dgm:pt modelId="{2DBC79DC-B603-4437-8BF6-243ABB056BE4}" type="pres">
      <dgm:prSet presAssocID="{36C27EFB-A5E8-4A27-8796-AC7249094BC5}" presName="desTx" presStyleLbl="revTx" presStyleIdx="1" presStyleCnt="6">
        <dgm:presLayoutVars/>
      </dgm:prSet>
      <dgm:spPr/>
    </dgm:pt>
    <dgm:pt modelId="{4A5D3528-B636-4A94-ADB0-75555913F596}" type="pres">
      <dgm:prSet presAssocID="{6F597792-9B0F-4CF6-8F4A-359E9A826EFC}" presName="sibTrans" presStyleCnt="0"/>
      <dgm:spPr/>
    </dgm:pt>
    <dgm:pt modelId="{5F18D0F5-9853-40D2-8405-5219543F527E}" type="pres">
      <dgm:prSet presAssocID="{3B63E9E9-5912-4116-99DC-5C8917F845AB}" presName="compNode" presStyleCnt="0"/>
      <dgm:spPr/>
    </dgm:pt>
    <dgm:pt modelId="{3E4C58C9-A6BF-4CC9-98E7-9F5F0A3756C2}" type="pres">
      <dgm:prSet presAssocID="{3B63E9E9-5912-4116-99DC-5C8917F845AB}" presName="iconRect" presStyleLbl="node1" presStyleIdx="1" presStyleCnt="3" custLinFactNeighborX="87350" custLinFactNeighborY="8259"/>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ingle gear"/>
        </a:ext>
      </dgm:extLst>
    </dgm:pt>
    <dgm:pt modelId="{A1752BAA-6D3D-4CF3-9817-EDDB22AD553B}" type="pres">
      <dgm:prSet presAssocID="{3B63E9E9-5912-4116-99DC-5C8917F845AB}" presName="iconSpace" presStyleCnt="0"/>
      <dgm:spPr/>
    </dgm:pt>
    <dgm:pt modelId="{3C5F8EC6-1AAD-4DEC-9821-12081F1694F3}" type="pres">
      <dgm:prSet presAssocID="{3B63E9E9-5912-4116-99DC-5C8917F845AB}" presName="parTx" presStyleLbl="revTx" presStyleIdx="2" presStyleCnt="6">
        <dgm:presLayoutVars>
          <dgm:chMax val="0"/>
          <dgm:chPref val="0"/>
        </dgm:presLayoutVars>
      </dgm:prSet>
      <dgm:spPr/>
    </dgm:pt>
    <dgm:pt modelId="{B6E1893F-AB74-4E8C-A33B-124DDE2C04F7}" type="pres">
      <dgm:prSet presAssocID="{3B63E9E9-5912-4116-99DC-5C8917F845AB}" presName="txSpace" presStyleCnt="0"/>
      <dgm:spPr/>
    </dgm:pt>
    <dgm:pt modelId="{5D30AE61-F9BF-45A6-8DC9-E379F9C92606}" type="pres">
      <dgm:prSet presAssocID="{3B63E9E9-5912-4116-99DC-5C8917F845AB}" presName="desTx" presStyleLbl="revTx" presStyleIdx="3" presStyleCnt="6">
        <dgm:presLayoutVars/>
      </dgm:prSet>
      <dgm:spPr/>
    </dgm:pt>
    <dgm:pt modelId="{72DE23B3-8CD1-425B-A2B6-341F936C36BD}" type="pres">
      <dgm:prSet presAssocID="{B0BF69A2-393B-4F6C-8651-8270B23A8A19}" presName="sibTrans" presStyleCnt="0"/>
      <dgm:spPr/>
    </dgm:pt>
    <dgm:pt modelId="{E9B9F60F-0614-4EE7-89C5-B480CCF068FE}" type="pres">
      <dgm:prSet presAssocID="{00385B1C-8155-48F4-8A23-2856E827E500}" presName="compNode" presStyleCnt="0"/>
      <dgm:spPr/>
    </dgm:pt>
    <dgm:pt modelId="{755C6787-A033-4C5E-98E2-7043ADA0BDE9}" type="pres">
      <dgm:prSet presAssocID="{00385B1C-8155-48F4-8A23-2856E827E500}" presName="iconRect" presStyleLbl="node1" presStyleIdx="2" presStyleCnt="3" custLinFactNeighborX="95280" custLinFactNeighborY="825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Computing"/>
        </a:ext>
      </dgm:extLst>
    </dgm:pt>
    <dgm:pt modelId="{1529B484-68C0-4C6A-9056-4DA7D978AF5D}" type="pres">
      <dgm:prSet presAssocID="{00385B1C-8155-48F4-8A23-2856E827E500}" presName="iconSpace" presStyleCnt="0"/>
      <dgm:spPr/>
    </dgm:pt>
    <dgm:pt modelId="{E39A0D75-6ED0-4BD6-9B4A-DF828E7CB2D0}" type="pres">
      <dgm:prSet presAssocID="{00385B1C-8155-48F4-8A23-2856E827E500}" presName="parTx" presStyleLbl="revTx" presStyleIdx="4" presStyleCnt="6">
        <dgm:presLayoutVars>
          <dgm:chMax val="0"/>
          <dgm:chPref val="0"/>
        </dgm:presLayoutVars>
      </dgm:prSet>
      <dgm:spPr/>
    </dgm:pt>
    <dgm:pt modelId="{29035F99-7DC8-405B-89F1-67FD12DF00D9}" type="pres">
      <dgm:prSet presAssocID="{00385B1C-8155-48F4-8A23-2856E827E500}" presName="txSpace" presStyleCnt="0"/>
      <dgm:spPr/>
    </dgm:pt>
    <dgm:pt modelId="{5B4C32E2-5CE7-4D0B-9B8F-35CF483A6617}" type="pres">
      <dgm:prSet presAssocID="{00385B1C-8155-48F4-8A23-2856E827E500}" presName="desTx" presStyleLbl="revTx" presStyleIdx="5" presStyleCnt="6">
        <dgm:presLayoutVars/>
      </dgm:prSet>
      <dgm:spPr/>
    </dgm:pt>
  </dgm:ptLst>
  <dgm:cxnLst>
    <dgm:cxn modelId="{99871A12-3EE0-4D45-8078-A89A36F3CDFE}" type="presOf" srcId="{36C27EFB-A5E8-4A27-8796-AC7249094BC5}" destId="{02A74126-A0BC-46AF-9743-65CF4BB5B2F7}" srcOrd="0" destOrd="0" presId="urn:microsoft.com/office/officeart/2018/2/layout/IconLabelDescriptionList"/>
    <dgm:cxn modelId="{FAAC172D-DA5F-425D-BF72-DD63124D5924}" srcId="{00385B1C-8155-48F4-8A23-2856E827E500}" destId="{DB3DCF03-5C10-4659-B6C9-EA5B103E5D77}" srcOrd="0" destOrd="0" parTransId="{E53EB4ED-A44D-4168-8A61-D55AA2226D84}" sibTransId="{1B037C5E-FCA1-42DF-8714-A1C983FF12B6}"/>
    <dgm:cxn modelId="{07D4D436-1297-4283-95E9-4DA1A107ABDC}" srcId="{25E2F4BD-02BD-4D82-836C-486E0F7E3F72}" destId="{3B63E9E9-5912-4116-99DC-5C8917F845AB}" srcOrd="1" destOrd="0" parTransId="{3A7C7920-AA29-45C3-AB0D-DCB5C136367C}" sibTransId="{B0BF69A2-393B-4F6C-8651-8270B23A8A19}"/>
    <dgm:cxn modelId="{A2BAE439-11B9-4370-99D8-3126E588AC94}" type="presOf" srcId="{3B63E9E9-5912-4116-99DC-5C8917F845AB}" destId="{3C5F8EC6-1AAD-4DEC-9821-12081F1694F3}" srcOrd="0" destOrd="0" presId="urn:microsoft.com/office/officeart/2018/2/layout/IconLabelDescriptionList"/>
    <dgm:cxn modelId="{752B8341-C0C3-468B-862E-638E5CE3167E}" srcId="{3B63E9E9-5912-4116-99DC-5C8917F845AB}" destId="{16D69BC1-CEB4-4325-A88C-1D5A70335753}" srcOrd="0" destOrd="0" parTransId="{3E85079D-7AE9-48A5-B1EF-F7983864EDA5}" sibTransId="{1B564AA1-19A6-44D5-A1E4-345A8945A9D6}"/>
    <dgm:cxn modelId="{88EFF747-C521-4B99-9FD5-6FD6CA30793B}" type="presOf" srcId="{00385B1C-8155-48F4-8A23-2856E827E500}" destId="{E39A0D75-6ED0-4BD6-9B4A-DF828E7CB2D0}" srcOrd="0" destOrd="0" presId="urn:microsoft.com/office/officeart/2018/2/layout/IconLabelDescriptionList"/>
    <dgm:cxn modelId="{DC5E6E49-7FB4-4408-B9F2-3883939B4120}" srcId="{36C27EFB-A5E8-4A27-8796-AC7249094BC5}" destId="{5C612BB0-6B3A-4689-A753-1D09D28E1914}" srcOrd="0" destOrd="0" parTransId="{2DE88F5A-16EF-42D1-963D-9CF2EB70ADD6}" sibTransId="{EE6AD1B2-48B3-4E62-A27F-69F834729700}"/>
    <dgm:cxn modelId="{5D44484F-E106-3F49-A801-E88341A035C0}" srcId="{3B63E9E9-5912-4116-99DC-5C8917F845AB}" destId="{6ED634E8-C102-5C44-B897-FFC1907F0BCE}" srcOrd="2" destOrd="0" parTransId="{30435B76-C6DE-F743-8249-79B15CFF8874}" sibTransId="{424347AB-6568-C54E-A410-370421C6BD13}"/>
    <dgm:cxn modelId="{B383D454-0680-6A45-94F5-2762F4E0FEF1}" srcId="{24B5C2A6-A2AE-314A-9757-6441B2524615}" destId="{5022DAD4-0C8B-9840-868B-2D3B35CC5D32}" srcOrd="0" destOrd="0" parTransId="{B03F719E-6067-A64C-9199-35307BDEE708}" sibTransId="{AE3C8215-69C0-E84F-8A9C-05EE1CB01D71}"/>
    <dgm:cxn modelId="{0064605D-EEE3-47B2-A54B-9A0E9050BFAC}" type="presOf" srcId="{25E2F4BD-02BD-4D82-836C-486E0F7E3F72}" destId="{D6431AE8-4DA4-4A20-AAA5-451BF836DB5B}" srcOrd="0" destOrd="0" presId="urn:microsoft.com/office/officeart/2018/2/layout/IconLabelDescriptionList"/>
    <dgm:cxn modelId="{D7DC5F8D-3DA6-534A-946C-99E275C1B7A8}" type="presOf" srcId="{6ED634E8-C102-5C44-B897-FFC1907F0BCE}" destId="{5D30AE61-F9BF-45A6-8DC9-E379F9C92606}" srcOrd="0" destOrd="3" presId="urn:microsoft.com/office/officeart/2018/2/layout/IconLabelDescriptionList"/>
    <dgm:cxn modelId="{A255E098-9D38-452D-AC1C-67BA489A3E86}" type="presOf" srcId="{5C612BB0-6B3A-4689-A753-1D09D28E1914}" destId="{2DBC79DC-B603-4437-8BF6-243ABB056BE4}" srcOrd="0" destOrd="0" presId="urn:microsoft.com/office/officeart/2018/2/layout/IconLabelDescriptionList"/>
    <dgm:cxn modelId="{7C187AB3-8955-4507-A57F-B65BB9CD8EFB}" srcId="{25E2F4BD-02BD-4D82-836C-486E0F7E3F72}" destId="{36C27EFB-A5E8-4A27-8796-AC7249094BC5}" srcOrd="0" destOrd="0" parTransId="{260D9687-38AB-4E70-BDDE-2F60C651C4F8}" sibTransId="{6F597792-9B0F-4CF6-8F4A-359E9A826EFC}"/>
    <dgm:cxn modelId="{44D691B5-42AD-704C-A2AF-998D20277C40}" srcId="{00385B1C-8155-48F4-8A23-2856E827E500}" destId="{DD70E2D1-AB86-C749-A443-E0EB4A24129D}" srcOrd="1" destOrd="0" parTransId="{A650F5B9-BF90-B24D-8F44-F45EA60FB2E1}" sibTransId="{091A0B34-2597-114B-B250-71EC975588D5}"/>
    <dgm:cxn modelId="{3814FDB9-DB9D-4F44-AF08-ABB6F59ECC07}" type="presOf" srcId="{24B5C2A6-A2AE-314A-9757-6441B2524615}" destId="{5D30AE61-F9BF-45A6-8DC9-E379F9C92606}" srcOrd="0" destOrd="1" presId="urn:microsoft.com/office/officeart/2018/2/layout/IconLabelDescriptionList"/>
    <dgm:cxn modelId="{CE5602C3-E91C-7F4F-9F48-4281B8DD6AAA}" type="presOf" srcId="{5022DAD4-0C8B-9840-868B-2D3B35CC5D32}" destId="{5D30AE61-F9BF-45A6-8DC9-E379F9C92606}" srcOrd="0" destOrd="2" presId="urn:microsoft.com/office/officeart/2018/2/layout/IconLabelDescriptionList"/>
    <dgm:cxn modelId="{28FD23D8-2A05-4F4F-89E8-550935B6F42A}" srcId="{3B63E9E9-5912-4116-99DC-5C8917F845AB}" destId="{24B5C2A6-A2AE-314A-9757-6441B2524615}" srcOrd="1" destOrd="0" parTransId="{B77DE7CE-C83B-6D45-B367-C338816AE475}" sibTransId="{CB464EDA-8E5E-D441-9CE2-BFEFDEF4AB41}"/>
    <dgm:cxn modelId="{9DECB7D8-E8C3-41CC-BD44-F61A23102AB4}" srcId="{25E2F4BD-02BD-4D82-836C-486E0F7E3F72}" destId="{00385B1C-8155-48F4-8A23-2856E827E500}" srcOrd="2" destOrd="0" parTransId="{70ACDC82-443E-4552-AA0E-F1C32DE3079E}" sibTransId="{4811E121-7F52-4547-908E-2A7876FFA9A1}"/>
    <dgm:cxn modelId="{C23824E4-7667-4FEF-8667-A0A152380403}" type="presOf" srcId="{16D69BC1-CEB4-4325-A88C-1D5A70335753}" destId="{5D30AE61-F9BF-45A6-8DC9-E379F9C92606}" srcOrd="0" destOrd="0" presId="urn:microsoft.com/office/officeart/2018/2/layout/IconLabelDescriptionList"/>
    <dgm:cxn modelId="{BA7DD7F4-B870-4086-9559-23D29934DF47}" type="presOf" srcId="{DB3DCF03-5C10-4659-B6C9-EA5B103E5D77}" destId="{5B4C32E2-5CE7-4D0B-9B8F-35CF483A6617}" srcOrd="0" destOrd="0" presId="urn:microsoft.com/office/officeart/2018/2/layout/IconLabelDescriptionList"/>
    <dgm:cxn modelId="{B21D83F9-5C28-6049-83F4-8A9B3A2DB83C}" type="presOf" srcId="{DD70E2D1-AB86-C749-A443-E0EB4A24129D}" destId="{5B4C32E2-5CE7-4D0B-9B8F-35CF483A6617}" srcOrd="0" destOrd="1" presId="urn:microsoft.com/office/officeart/2018/2/layout/IconLabelDescriptionList"/>
    <dgm:cxn modelId="{C2925112-9592-4836-8647-47C4D47DA177}" type="presParOf" srcId="{D6431AE8-4DA4-4A20-AAA5-451BF836DB5B}" destId="{6C1E9CC5-F9FC-49EF-A084-896C324E23F9}" srcOrd="0" destOrd="0" presId="urn:microsoft.com/office/officeart/2018/2/layout/IconLabelDescriptionList"/>
    <dgm:cxn modelId="{E85246AF-6CD2-4587-ADD7-E943D44AD117}" type="presParOf" srcId="{6C1E9CC5-F9FC-49EF-A084-896C324E23F9}" destId="{97DD5CF1-4565-448E-908E-ACBF89B31C73}" srcOrd="0" destOrd="0" presId="urn:microsoft.com/office/officeart/2018/2/layout/IconLabelDescriptionList"/>
    <dgm:cxn modelId="{0D8AEDC5-BDEC-4C9A-B655-566BE118BDE2}" type="presParOf" srcId="{6C1E9CC5-F9FC-49EF-A084-896C324E23F9}" destId="{34A8214B-5758-4217-BD75-58BEACC6A2C5}" srcOrd="1" destOrd="0" presId="urn:microsoft.com/office/officeart/2018/2/layout/IconLabelDescriptionList"/>
    <dgm:cxn modelId="{288D2595-D289-4E0B-BC15-F5E6F69F77CB}" type="presParOf" srcId="{6C1E9CC5-F9FC-49EF-A084-896C324E23F9}" destId="{02A74126-A0BC-46AF-9743-65CF4BB5B2F7}" srcOrd="2" destOrd="0" presId="urn:microsoft.com/office/officeart/2018/2/layout/IconLabelDescriptionList"/>
    <dgm:cxn modelId="{A2223021-18D0-4A2C-BCC4-96D2C672EBCA}" type="presParOf" srcId="{6C1E9CC5-F9FC-49EF-A084-896C324E23F9}" destId="{5D1CF409-9456-4498-932D-15028951CEF0}" srcOrd="3" destOrd="0" presId="urn:microsoft.com/office/officeart/2018/2/layout/IconLabelDescriptionList"/>
    <dgm:cxn modelId="{4520B19F-6AE0-4AD8-84E0-091BB086BC4E}" type="presParOf" srcId="{6C1E9CC5-F9FC-49EF-A084-896C324E23F9}" destId="{2DBC79DC-B603-4437-8BF6-243ABB056BE4}" srcOrd="4" destOrd="0" presId="urn:microsoft.com/office/officeart/2018/2/layout/IconLabelDescriptionList"/>
    <dgm:cxn modelId="{32564E98-2118-4F5A-B190-A8C8427471DC}" type="presParOf" srcId="{D6431AE8-4DA4-4A20-AAA5-451BF836DB5B}" destId="{4A5D3528-B636-4A94-ADB0-75555913F596}" srcOrd="1" destOrd="0" presId="urn:microsoft.com/office/officeart/2018/2/layout/IconLabelDescriptionList"/>
    <dgm:cxn modelId="{3C33F87C-B263-4468-A423-D1C897564143}" type="presParOf" srcId="{D6431AE8-4DA4-4A20-AAA5-451BF836DB5B}" destId="{5F18D0F5-9853-40D2-8405-5219543F527E}" srcOrd="2" destOrd="0" presId="urn:microsoft.com/office/officeart/2018/2/layout/IconLabelDescriptionList"/>
    <dgm:cxn modelId="{95078B24-5BFF-485F-9F01-D88D083550F3}" type="presParOf" srcId="{5F18D0F5-9853-40D2-8405-5219543F527E}" destId="{3E4C58C9-A6BF-4CC9-98E7-9F5F0A3756C2}" srcOrd="0" destOrd="0" presId="urn:microsoft.com/office/officeart/2018/2/layout/IconLabelDescriptionList"/>
    <dgm:cxn modelId="{7024076E-6043-4500-8670-D695482BE6BC}" type="presParOf" srcId="{5F18D0F5-9853-40D2-8405-5219543F527E}" destId="{A1752BAA-6D3D-4CF3-9817-EDDB22AD553B}" srcOrd="1" destOrd="0" presId="urn:microsoft.com/office/officeart/2018/2/layout/IconLabelDescriptionList"/>
    <dgm:cxn modelId="{2D07B02B-5218-478D-8568-B5D30DDFA03B}" type="presParOf" srcId="{5F18D0F5-9853-40D2-8405-5219543F527E}" destId="{3C5F8EC6-1AAD-4DEC-9821-12081F1694F3}" srcOrd="2" destOrd="0" presId="urn:microsoft.com/office/officeart/2018/2/layout/IconLabelDescriptionList"/>
    <dgm:cxn modelId="{1F930F00-F26B-40D0-92CF-394A70A17682}" type="presParOf" srcId="{5F18D0F5-9853-40D2-8405-5219543F527E}" destId="{B6E1893F-AB74-4E8C-A33B-124DDE2C04F7}" srcOrd="3" destOrd="0" presId="urn:microsoft.com/office/officeart/2018/2/layout/IconLabelDescriptionList"/>
    <dgm:cxn modelId="{257A3AAE-2E12-4B2C-A7F0-3B944C1D032F}" type="presParOf" srcId="{5F18D0F5-9853-40D2-8405-5219543F527E}" destId="{5D30AE61-F9BF-45A6-8DC9-E379F9C92606}" srcOrd="4" destOrd="0" presId="urn:microsoft.com/office/officeart/2018/2/layout/IconLabelDescriptionList"/>
    <dgm:cxn modelId="{D976B330-2F1E-49B0-B3F1-22E540B206FF}" type="presParOf" srcId="{D6431AE8-4DA4-4A20-AAA5-451BF836DB5B}" destId="{72DE23B3-8CD1-425B-A2B6-341F936C36BD}" srcOrd="3" destOrd="0" presId="urn:microsoft.com/office/officeart/2018/2/layout/IconLabelDescriptionList"/>
    <dgm:cxn modelId="{275CCEEC-6DD8-43EF-AD66-EE9BEE10495D}" type="presParOf" srcId="{D6431AE8-4DA4-4A20-AAA5-451BF836DB5B}" destId="{E9B9F60F-0614-4EE7-89C5-B480CCF068FE}" srcOrd="4" destOrd="0" presId="urn:microsoft.com/office/officeart/2018/2/layout/IconLabelDescriptionList"/>
    <dgm:cxn modelId="{F73BB125-7BF9-4CDC-A4CD-52C0B242D840}" type="presParOf" srcId="{E9B9F60F-0614-4EE7-89C5-B480CCF068FE}" destId="{755C6787-A033-4C5E-98E2-7043ADA0BDE9}" srcOrd="0" destOrd="0" presId="urn:microsoft.com/office/officeart/2018/2/layout/IconLabelDescriptionList"/>
    <dgm:cxn modelId="{912F4FA5-E84D-47A3-A08A-767B93E27FE3}" type="presParOf" srcId="{E9B9F60F-0614-4EE7-89C5-B480CCF068FE}" destId="{1529B484-68C0-4C6A-9056-4DA7D978AF5D}" srcOrd="1" destOrd="0" presId="urn:microsoft.com/office/officeart/2018/2/layout/IconLabelDescriptionList"/>
    <dgm:cxn modelId="{81AF5CE7-3FC0-4A66-9FEE-3EC84AF68263}" type="presParOf" srcId="{E9B9F60F-0614-4EE7-89C5-B480CCF068FE}" destId="{E39A0D75-6ED0-4BD6-9B4A-DF828E7CB2D0}" srcOrd="2" destOrd="0" presId="urn:microsoft.com/office/officeart/2018/2/layout/IconLabelDescriptionList"/>
    <dgm:cxn modelId="{BCE9E108-8285-41F3-B840-B02376EF9D2C}" type="presParOf" srcId="{E9B9F60F-0614-4EE7-89C5-B480CCF068FE}" destId="{29035F99-7DC8-405B-89F1-67FD12DF00D9}" srcOrd="3" destOrd="0" presId="urn:microsoft.com/office/officeart/2018/2/layout/IconLabelDescriptionList"/>
    <dgm:cxn modelId="{AC76BB68-3C12-4068-8DF2-9CC1182C5264}" type="presParOf" srcId="{E9B9F60F-0614-4EE7-89C5-B480CCF068FE}" destId="{5B4C32E2-5CE7-4D0B-9B8F-35CF483A661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E2F4BD-02BD-4D82-836C-486E0F7E3F72}"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6C27EFB-A5E8-4A27-8796-AC7249094BC5}">
      <dgm:prSet/>
      <dgm:spPr/>
      <dgm:t>
        <a:bodyPr/>
        <a:lstStyle/>
        <a:p>
          <a:pPr algn="ctr">
            <a:defRPr b="1"/>
          </a:pPr>
          <a:r>
            <a:rPr lang="en-US" b="1" dirty="0"/>
            <a:t>Cacheable</a:t>
          </a:r>
          <a:endParaRPr lang="en-US" dirty="0"/>
        </a:p>
      </dgm:t>
    </dgm:pt>
    <dgm:pt modelId="{260D9687-38AB-4E70-BDDE-2F60C651C4F8}" type="parTrans" cxnId="{7C187AB3-8955-4507-A57F-B65BB9CD8EFB}">
      <dgm:prSet/>
      <dgm:spPr/>
      <dgm:t>
        <a:bodyPr/>
        <a:lstStyle/>
        <a:p>
          <a:endParaRPr lang="en-US"/>
        </a:p>
      </dgm:t>
    </dgm:pt>
    <dgm:pt modelId="{6F597792-9B0F-4CF6-8F4A-359E9A826EFC}" type="sibTrans" cxnId="{7C187AB3-8955-4507-A57F-B65BB9CD8EFB}">
      <dgm:prSet/>
      <dgm:spPr/>
      <dgm:t>
        <a:bodyPr/>
        <a:lstStyle/>
        <a:p>
          <a:endParaRPr lang="en-US"/>
        </a:p>
      </dgm:t>
    </dgm:pt>
    <dgm:pt modelId="{5C612BB0-6B3A-4689-A753-1D09D28E1914}">
      <dgm:prSet/>
      <dgm:spPr/>
      <dgm:t>
        <a:bodyPr/>
        <a:lstStyle/>
        <a:p>
          <a:pPr algn="just"/>
          <a:r>
            <a:rPr lang="en-US" dirty="0"/>
            <a:t>The client, the server and any intermediary components can all cache resources in order to improve performance</a:t>
          </a:r>
        </a:p>
      </dgm:t>
    </dgm:pt>
    <dgm:pt modelId="{2DE88F5A-16EF-42D1-963D-9CF2EB70ADD6}" type="parTrans" cxnId="{DC5E6E49-7FB4-4408-B9F2-3883939B4120}">
      <dgm:prSet/>
      <dgm:spPr/>
      <dgm:t>
        <a:bodyPr/>
        <a:lstStyle/>
        <a:p>
          <a:endParaRPr lang="en-US"/>
        </a:p>
      </dgm:t>
    </dgm:pt>
    <dgm:pt modelId="{EE6AD1B2-48B3-4E62-A27F-69F834729700}" type="sibTrans" cxnId="{DC5E6E49-7FB4-4408-B9F2-3883939B4120}">
      <dgm:prSet/>
      <dgm:spPr/>
      <dgm:t>
        <a:bodyPr/>
        <a:lstStyle/>
        <a:p>
          <a:endParaRPr lang="en-US"/>
        </a:p>
      </dgm:t>
    </dgm:pt>
    <dgm:pt modelId="{3B63E9E9-5912-4116-99DC-5C8917F845AB}">
      <dgm:prSet/>
      <dgm:spPr/>
      <dgm:t>
        <a:bodyPr/>
        <a:lstStyle/>
        <a:p>
          <a:pPr algn="ctr">
            <a:defRPr b="1"/>
          </a:pPr>
          <a:r>
            <a:rPr lang="en-US" b="1" dirty="0"/>
            <a:t>Layered System</a:t>
          </a:r>
          <a:endParaRPr lang="en-US" dirty="0"/>
        </a:p>
      </dgm:t>
    </dgm:pt>
    <dgm:pt modelId="{3A7C7920-AA29-45C3-AB0D-DCB5C136367C}" type="parTrans" cxnId="{07D4D436-1297-4283-95E9-4DA1A107ABDC}">
      <dgm:prSet/>
      <dgm:spPr/>
      <dgm:t>
        <a:bodyPr/>
        <a:lstStyle/>
        <a:p>
          <a:endParaRPr lang="en-US"/>
        </a:p>
      </dgm:t>
    </dgm:pt>
    <dgm:pt modelId="{B0BF69A2-393B-4F6C-8651-8270B23A8A19}" type="sibTrans" cxnId="{07D4D436-1297-4283-95E9-4DA1A107ABDC}">
      <dgm:prSet/>
      <dgm:spPr/>
      <dgm:t>
        <a:bodyPr/>
        <a:lstStyle/>
        <a:p>
          <a:endParaRPr lang="en-US"/>
        </a:p>
      </dgm:t>
    </dgm:pt>
    <dgm:pt modelId="{16D69BC1-CEB4-4325-A88C-1D5A70335753}">
      <dgm:prSet/>
      <dgm:spPr/>
      <dgm:t>
        <a:bodyPr/>
        <a:lstStyle/>
        <a:p>
          <a:pPr algn="just"/>
          <a:r>
            <a:rPr lang="en-US" dirty="0"/>
            <a:t>Individual systems cannot see beyond the immediate layer with which they are interacting</a:t>
          </a:r>
        </a:p>
      </dgm:t>
    </dgm:pt>
    <dgm:pt modelId="{3E85079D-7AE9-48A5-B1EF-F7983864EDA5}" type="parTrans" cxnId="{752B8341-C0C3-468B-862E-638E5CE3167E}">
      <dgm:prSet/>
      <dgm:spPr/>
      <dgm:t>
        <a:bodyPr/>
        <a:lstStyle/>
        <a:p>
          <a:endParaRPr lang="en-US"/>
        </a:p>
      </dgm:t>
    </dgm:pt>
    <dgm:pt modelId="{1B564AA1-19A6-44D5-A1E4-345A8945A9D6}" type="sibTrans" cxnId="{752B8341-C0C3-468B-862E-638E5CE3167E}">
      <dgm:prSet/>
      <dgm:spPr/>
      <dgm:t>
        <a:bodyPr/>
        <a:lstStyle/>
        <a:p>
          <a:endParaRPr lang="en-US"/>
        </a:p>
      </dgm:t>
    </dgm:pt>
    <dgm:pt modelId="{8BD1A349-FBD0-4942-83D5-2B3F6F75D574}">
      <dgm:prSet/>
      <dgm:spPr/>
      <dgm:t>
        <a:bodyPr/>
        <a:lstStyle/>
        <a:p>
          <a:pPr algn="just"/>
          <a:r>
            <a:rPr lang="en-US"/>
            <a:t>The client cannot know if there are multiple layers of applications until the request reaches it final target</a:t>
          </a:r>
        </a:p>
      </dgm:t>
    </dgm:pt>
    <dgm:pt modelId="{5A03E191-613C-46B5-B721-A191D46EE57B}" type="parTrans" cxnId="{2FA477A2-C692-46AF-83D2-36EFACD9FC7F}">
      <dgm:prSet/>
      <dgm:spPr/>
      <dgm:t>
        <a:bodyPr/>
        <a:lstStyle/>
        <a:p>
          <a:endParaRPr lang="en-US"/>
        </a:p>
      </dgm:t>
    </dgm:pt>
    <dgm:pt modelId="{09071943-1941-4774-BA36-D474B2CEBE46}" type="sibTrans" cxnId="{2FA477A2-C692-46AF-83D2-36EFACD9FC7F}">
      <dgm:prSet/>
      <dgm:spPr/>
      <dgm:t>
        <a:bodyPr/>
        <a:lstStyle/>
        <a:p>
          <a:endParaRPr lang="en-US"/>
        </a:p>
      </dgm:t>
    </dgm:pt>
    <dgm:pt modelId="{461E0E23-7698-4FCA-8A5B-BED3E083ECAE}">
      <dgm:prSet/>
      <dgm:spPr/>
      <dgm:t>
        <a:bodyPr/>
        <a:lstStyle/>
        <a:p>
          <a:pPr algn="just"/>
          <a:r>
            <a:rPr lang="en-US" dirty="0"/>
            <a:t>E.g. A request can get through an authentication server before it gets to read from the database</a:t>
          </a:r>
        </a:p>
      </dgm:t>
    </dgm:pt>
    <dgm:pt modelId="{CAFD3A2F-BB0E-4FE6-A6A9-2AD4E651A04E}" type="parTrans" cxnId="{98937E84-275A-4145-9B1D-69596BF0FC33}">
      <dgm:prSet/>
      <dgm:spPr/>
      <dgm:t>
        <a:bodyPr/>
        <a:lstStyle/>
        <a:p>
          <a:endParaRPr lang="en-US"/>
        </a:p>
      </dgm:t>
    </dgm:pt>
    <dgm:pt modelId="{E13ABAB3-379B-4E1D-B7BA-7F01645916F5}" type="sibTrans" cxnId="{98937E84-275A-4145-9B1D-69596BF0FC33}">
      <dgm:prSet/>
      <dgm:spPr/>
      <dgm:t>
        <a:bodyPr/>
        <a:lstStyle/>
        <a:p>
          <a:endParaRPr lang="en-US"/>
        </a:p>
      </dgm:t>
    </dgm:pt>
    <dgm:pt modelId="{00385B1C-8155-48F4-8A23-2856E827E500}">
      <dgm:prSet/>
      <dgm:spPr/>
      <dgm:t>
        <a:bodyPr/>
        <a:lstStyle/>
        <a:p>
          <a:pPr algn="ctr">
            <a:defRPr b="1"/>
          </a:pPr>
          <a:r>
            <a:rPr lang="en-US" b="1" dirty="0"/>
            <a:t>Code on demand</a:t>
          </a:r>
          <a:endParaRPr lang="en-US" dirty="0"/>
        </a:p>
      </dgm:t>
    </dgm:pt>
    <dgm:pt modelId="{70ACDC82-443E-4552-AA0E-F1C32DE3079E}" type="parTrans" cxnId="{9DECB7D8-E8C3-41CC-BD44-F61A23102AB4}">
      <dgm:prSet/>
      <dgm:spPr/>
      <dgm:t>
        <a:bodyPr/>
        <a:lstStyle/>
        <a:p>
          <a:endParaRPr lang="en-US"/>
        </a:p>
      </dgm:t>
    </dgm:pt>
    <dgm:pt modelId="{4811E121-7F52-4547-908E-2A7876FFA9A1}" type="sibTrans" cxnId="{9DECB7D8-E8C3-41CC-BD44-F61A23102AB4}">
      <dgm:prSet/>
      <dgm:spPr/>
      <dgm:t>
        <a:bodyPr/>
        <a:lstStyle/>
        <a:p>
          <a:endParaRPr lang="en-US"/>
        </a:p>
      </dgm:t>
    </dgm:pt>
    <dgm:pt modelId="{DB3DCF03-5C10-4659-B6C9-EA5B103E5D77}">
      <dgm:prSet/>
      <dgm:spPr/>
      <dgm:t>
        <a:bodyPr/>
        <a:lstStyle/>
        <a:p>
          <a:r>
            <a:rPr lang="en-US"/>
            <a:t>The server can return executable code</a:t>
          </a:r>
        </a:p>
      </dgm:t>
    </dgm:pt>
    <dgm:pt modelId="{E53EB4ED-A44D-4168-8A61-D55AA2226D84}" type="parTrans" cxnId="{FAAC172D-DA5F-425D-BF72-DD63124D5924}">
      <dgm:prSet/>
      <dgm:spPr/>
      <dgm:t>
        <a:bodyPr/>
        <a:lstStyle/>
        <a:p>
          <a:endParaRPr lang="en-US"/>
        </a:p>
      </dgm:t>
    </dgm:pt>
    <dgm:pt modelId="{1B037C5E-FCA1-42DF-8714-A1C983FF12B6}" type="sibTrans" cxnId="{FAAC172D-DA5F-425D-BF72-DD63124D5924}">
      <dgm:prSet/>
      <dgm:spPr/>
      <dgm:t>
        <a:bodyPr/>
        <a:lstStyle/>
        <a:p>
          <a:endParaRPr lang="en-US"/>
        </a:p>
      </dgm:t>
    </dgm:pt>
    <dgm:pt modelId="{D6431AE8-4DA4-4A20-AAA5-451BF836DB5B}" type="pres">
      <dgm:prSet presAssocID="{25E2F4BD-02BD-4D82-836C-486E0F7E3F72}" presName="root" presStyleCnt="0">
        <dgm:presLayoutVars>
          <dgm:dir/>
          <dgm:resizeHandles val="exact"/>
        </dgm:presLayoutVars>
      </dgm:prSet>
      <dgm:spPr/>
    </dgm:pt>
    <dgm:pt modelId="{6C1E9CC5-F9FC-49EF-A084-896C324E23F9}" type="pres">
      <dgm:prSet presAssocID="{36C27EFB-A5E8-4A27-8796-AC7249094BC5}" presName="compNode" presStyleCnt="0"/>
      <dgm:spPr/>
    </dgm:pt>
    <dgm:pt modelId="{97DD5CF1-4565-448E-908E-ACBF89B31C73}" type="pres">
      <dgm:prSet presAssocID="{36C27EFB-A5E8-4A27-8796-AC7249094BC5}" presName="iconRect" presStyleLbl="node1" presStyleIdx="0" presStyleCnt="3" custLinFactNeighborX="91175" custLinFactNeighborY="1519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34A8214B-5758-4217-BD75-58BEACC6A2C5}" type="pres">
      <dgm:prSet presAssocID="{36C27EFB-A5E8-4A27-8796-AC7249094BC5}" presName="iconSpace" presStyleCnt="0"/>
      <dgm:spPr/>
    </dgm:pt>
    <dgm:pt modelId="{02A74126-A0BC-46AF-9743-65CF4BB5B2F7}" type="pres">
      <dgm:prSet presAssocID="{36C27EFB-A5E8-4A27-8796-AC7249094BC5}" presName="parTx" presStyleLbl="revTx" presStyleIdx="0" presStyleCnt="6">
        <dgm:presLayoutVars>
          <dgm:chMax val="0"/>
          <dgm:chPref val="0"/>
        </dgm:presLayoutVars>
      </dgm:prSet>
      <dgm:spPr/>
    </dgm:pt>
    <dgm:pt modelId="{5D1CF409-9456-4498-932D-15028951CEF0}" type="pres">
      <dgm:prSet presAssocID="{36C27EFB-A5E8-4A27-8796-AC7249094BC5}" presName="txSpace" presStyleCnt="0"/>
      <dgm:spPr/>
    </dgm:pt>
    <dgm:pt modelId="{2DBC79DC-B603-4437-8BF6-243ABB056BE4}" type="pres">
      <dgm:prSet presAssocID="{36C27EFB-A5E8-4A27-8796-AC7249094BC5}" presName="desTx" presStyleLbl="revTx" presStyleIdx="1" presStyleCnt="6">
        <dgm:presLayoutVars/>
      </dgm:prSet>
      <dgm:spPr/>
    </dgm:pt>
    <dgm:pt modelId="{4A5D3528-B636-4A94-ADB0-75555913F596}" type="pres">
      <dgm:prSet presAssocID="{6F597792-9B0F-4CF6-8F4A-359E9A826EFC}" presName="sibTrans" presStyleCnt="0"/>
      <dgm:spPr/>
    </dgm:pt>
    <dgm:pt modelId="{5F18D0F5-9853-40D2-8405-5219543F527E}" type="pres">
      <dgm:prSet presAssocID="{3B63E9E9-5912-4116-99DC-5C8917F845AB}" presName="compNode" presStyleCnt="0"/>
      <dgm:spPr/>
    </dgm:pt>
    <dgm:pt modelId="{3E4C58C9-A6BF-4CC9-98E7-9F5F0A3756C2}" type="pres">
      <dgm:prSet presAssocID="{3B63E9E9-5912-4116-99DC-5C8917F845AB}" presName="iconRect" presStyleLbl="node1" presStyleIdx="1" presStyleCnt="3" custLinFactNeighborX="75559" custLinFactNeighborY="976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A1752BAA-6D3D-4CF3-9817-EDDB22AD553B}" type="pres">
      <dgm:prSet presAssocID="{3B63E9E9-5912-4116-99DC-5C8917F845AB}" presName="iconSpace" presStyleCnt="0"/>
      <dgm:spPr/>
    </dgm:pt>
    <dgm:pt modelId="{3C5F8EC6-1AAD-4DEC-9821-12081F1694F3}" type="pres">
      <dgm:prSet presAssocID="{3B63E9E9-5912-4116-99DC-5C8917F845AB}" presName="parTx" presStyleLbl="revTx" presStyleIdx="2" presStyleCnt="6">
        <dgm:presLayoutVars>
          <dgm:chMax val="0"/>
          <dgm:chPref val="0"/>
        </dgm:presLayoutVars>
      </dgm:prSet>
      <dgm:spPr/>
    </dgm:pt>
    <dgm:pt modelId="{B6E1893F-AB74-4E8C-A33B-124DDE2C04F7}" type="pres">
      <dgm:prSet presAssocID="{3B63E9E9-5912-4116-99DC-5C8917F845AB}" presName="txSpace" presStyleCnt="0"/>
      <dgm:spPr/>
    </dgm:pt>
    <dgm:pt modelId="{5D30AE61-F9BF-45A6-8DC9-E379F9C92606}" type="pres">
      <dgm:prSet presAssocID="{3B63E9E9-5912-4116-99DC-5C8917F845AB}" presName="desTx" presStyleLbl="revTx" presStyleIdx="3" presStyleCnt="6">
        <dgm:presLayoutVars/>
      </dgm:prSet>
      <dgm:spPr/>
    </dgm:pt>
    <dgm:pt modelId="{72DE23B3-8CD1-425B-A2B6-341F936C36BD}" type="pres">
      <dgm:prSet presAssocID="{B0BF69A2-393B-4F6C-8651-8270B23A8A19}" presName="sibTrans" presStyleCnt="0"/>
      <dgm:spPr/>
    </dgm:pt>
    <dgm:pt modelId="{E9B9F60F-0614-4EE7-89C5-B480CCF068FE}" type="pres">
      <dgm:prSet presAssocID="{00385B1C-8155-48F4-8A23-2856E827E500}" presName="compNode" presStyleCnt="0"/>
      <dgm:spPr/>
    </dgm:pt>
    <dgm:pt modelId="{755C6787-A033-4C5E-98E2-7043ADA0BDE9}" type="pres">
      <dgm:prSet presAssocID="{00385B1C-8155-48F4-8A23-2856E827E500}" presName="iconRect" presStyleLbl="node1" presStyleIdx="2" presStyleCnt="3" custLinFactNeighborX="83577" custLinFactNeighborY="651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5000" b="-5000"/>
          </a:stretch>
        </a:blipFill>
        <a:ln>
          <a:noFill/>
        </a:ln>
      </dgm:spPr>
      <dgm:extLst>
        <a:ext uri="{E40237B7-FDA0-4F09-8148-C483321AD2D9}">
          <dgm14:cNvPr xmlns:dgm14="http://schemas.microsoft.com/office/drawing/2010/diagram" id="0" name="" descr="Web design"/>
        </a:ext>
      </dgm:extLst>
    </dgm:pt>
    <dgm:pt modelId="{1529B484-68C0-4C6A-9056-4DA7D978AF5D}" type="pres">
      <dgm:prSet presAssocID="{00385B1C-8155-48F4-8A23-2856E827E500}" presName="iconSpace" presStyleCnt="0"/>
      <dgm:spPr/>
    </dgm:pt>
    <dgm:pt modelId="{E39A0D75-6ED0-4BD6-9B4A-DF828E7CB2D0}" type="pres">
      <dgm:prSet presAssocID="{00385B1C-8155-48F4-8A23-2856E827E500}" presName="parTx" presStyleLbl="revTx" presStyleIdx="4" presStyleCnt="6">
        <dgm:presLayoutVars>
          <dgm:chMax val="0"/>
          <dgm:chPref val="0"/>
        </dgm:presLayoutVars>
      </dgm:prSet>
      <dgm:spPr/>
    </dgm:pt>
    <dgm:pt modelId="{29035F99-7DC8-405B-89F1-67FD12DF00D9}" type="pres">
      <dgm:prSet presAssocID="{00385B1C-8155-48F4-8A23-2856E827E500}" presName="txSpace" presStyleCnt="0"/>
      <dgm:spPr/>
    </dgm:pt>
    <dgm:pt modelId="{5B4C32E2-5CE7-4D0B-9B8F-35CF483A6617}" type="pres">
      <dgm:prSet presAssocID="{00385B1C-8155-48F4-8A23-2856E827E500}" presName="desTx" presStyleLbl="revTx" presStyleIdx="5" presStyleCnt="6">
        <dgm:presLayoutVars/>
      </dgm:prSet>
      <dgm:spPr/>
    </dgm:pt>
  </dgm:ptLst>
  <dgm:cxnLst>
    <dgm:cxn modelId="{99871A12-3EE0-4D45-8078-A89A36F3CDFE}" type="presOf" srcId="{36C27EFB-A5E8-4A27-8796-AC7249094BC5}" destId="{02A74126-A0BC-46AF-9743-65CF4BB5B2F7}" srcOrd="0" destOrd="0" presId="urn:microsoft.com/office/officeart/2018/2/layout/IconLabelDescriptionList"/>
    <dgm:cxn modelId="{FAAC172D-DA5F-425D-BF72-DD63124D5924}" srcId="{00385B1C-8155-48F4-8A23-2856E827E500}" destId="{DB3DCF03-5C10-4659-B6C9-EA5B103E5D77}" srcOrd="0" destOrd="0" parTransId="{E53EB4ED-A44D-4168-8A61-D55AA2226D84}" sibTransId="{1B037C5E-FCA1-42DF-8714-A1C983FF12B6}"/>
    <dgm:cxn modelId="{07D4D436-1297-4283-95E9-4DA1A107ABDC}" srcId="{25E2F4BD-02BD-4D82-836C-486E0F7E3F72}" destId="{3B63E9E9-5912-4116-99DC-5C8917F845AB}" srcOrd="1" destOrd="0" parTransId="{3A7C7920-AA29-45C3-AB0D-DCB5C136367C}" sibTransId="{B0BF69A2-393B-4F6C-8651-8270B23A8A19}"/>
    <dgm:cxn modelId="{A2BAE439-11B9-4370-99D8-3126E588AC94}" type="presOf" srcId="{3B63E9E9-5912-4116-99DC-5C8917F845AB}" destId="{3C5F8EC6-1AAD-4DEC-9821-12081F1694F3}" srcOrd="0" destOrd="0" presId="urn:microsoft.com/office/officeart/2018/2/layout/IconLabelDescriptionList"/>
    <dgm:cxn modelId="{800D5641-E98A-4EBB-9633-B7316DAA7C3C}" type="presOf" srcId="{461E0E23-7698-4FCA-8A5B-BED3E083ECAE}" destId="{5D30AE61-F9BF-45A6-8DC9-E379F9C92606}" srcOrd="0" destOrd="2" presId="urn:microsoft.com/office/officeart/2018/2/layout/IconLabelDescriptionList"/>
    <dgm:cxn modelId="{752B8341-C0C3-468B-862E-638E5CE3167E}" srcId="{3B63E9E9-5912-4116-99DC-5C8917F845AB}" destId="{16D69BC1-CEB4-4325-A88C-1D5A70335753}" srcOrd="0" destOrd="0" parTransId="{3E85079D-7AE9-48A5-B1EF-F7983864EDA5}" sibTransId="{1B564AA1-19A6-44D5-A1E4-345A8945A9D6}"/>
    <dgm:cxn modelId="{88EFF747-C521-4B99-9FD5-6FD6CA30793B}" type="presOf" srcId="{00385B1C-8155-48F4-8A23-2856E827E500}" destId="{E39A0D75-6ED0-4BD6-9B4A-DF828E7CB2D0}" srcOrd="0" destOrd="0" presId="urn:microsoft.com/office/officeart/2018/2/layout/IconLabelDescriptionList"/>
    <dgm:cxn modelId="{DC5E6E49-7FB4-4408-B9F2-3883939B4120}" srcId="{36C27EFB-A5E8-4A27-8796-AC7249094BC5}" destId="{5C612BB0-6B3A-4689-A753-1D09D28E1914}" srcOrd="0" destOrd="0" parTransId="{2DE88F5A-16EF-42D1-963D-9CF2EB70ADD6}" sibTransId="{EE6AD1B2-48B3-4E62-A27F-69F834729700}"/>
    <dgm:cxn modelId="{0064605D-EEE3-47B2-A54B-9A0E9050BFAC}" type="presOf" srcId="{25E2F4BD-02BD-4D82-836C-486E0F7E3F72}" destId="{D6431AE8-4DA4-4A20-AAA5-451BF836DB5B}" srcOrd="0" destOrd="0" presId="urn:microsoft.com/office/officeart/2018/2/layout/IconLabelDescriptionList"/>
    <dgm:cxn modelId="{98937E84-275A-4145-9B1D-69596BF0FC33}" srcId="{8BD1A349-FBD0-4942-83D5-2B3F6F75D574}" destId="{461E0E23-7698-4FCA-8A5B-BED3E083ECAE}" srcOrd="0" destOrd="0" parTransId="{CAFD3A2F-BB0E-4FE6-A6A9-2AD4E651A04E}" sibTransId="{E13ABAB3-379B-4E1D-B7BA-7F01645916F5}"/>
    <dgm:cxn modelId="{A255E098-9D38-452D-AC1C-67BA489A3E86}" type="presOf" srcId="{5C612BB0-6B3A-4689-A753-1D09D28E1914}" destId="{2DBC79DC-B603-4437-8BF6-243ABB056BE4}" srcOrd="0" destOrd="0" presId="urn:microsoft.com/office/officeart/2018/2/layout/IconLabelDescriptionList"/>
    <dgm:cxn modelId="{2A712FA1-7C0F-441C-B182-EB945D85B34A}" type="presOf" srcId="{8BD1A349-FBD0-4942-83D5-2B3F6F75D574}" destId="{5D30AE61-F9BF-45A6-8DC9-E379F9C92606}" srcOrd="0" destOrd="1" presId="urn:microsoft.com/office/officeart/2018/2/layout/IconLabelDescriptionList"/>
    <dgm:cxn modelId="{2FA477A2-C692-46AF-83D2-36EFACD9FC7F}" srcId="{3B63E9E9-5912-4116-99DC-5C8917F845AB}" destId="{8BD1A349-FBD0-4942-83D5-2B3F6F75D574}" srcOrd="1" destOrd="0" parTransId="{5A03E191-613C-46B5-B721-A191D46EE57B}" sibTransId="{09071943-1941-4774-BA36-D474B2CEBE46}"/>
    <dgm:cxn modelId="{7C187AB3-8955-4507-A57F-B65BB9CD8EFB}" srcId="{25E2F4BD-02BD-4D82-836C-486E0F7E3F72}" destId="{36C27EFB-A5E8-4A27-8796-AC7249094BC5}" srcOrd="0" destOrd="0" parTransId="{260D9687-38AB-4E70-BDDE-2F60C651C4F8}" sibTransId="{6F597792-9B0F-4CF6-8F4A-359E9A826EFC}"/>
    <dgm:cxn modelId="{9DECB7D8-E8C3-41CC-BD44-F61A23102AB4}" srcId="{25E2F4BD-02BD-4D82-836C-486E0F7E3F72}" destId="{00385B1C-8155-48F4-8A23-2856E827E500}" srcOrd="2" destOrd="0" parTransId="{70ACDC82-443E-4552-AA0E-F1C32DE3079E}" sibTransId="{4811E121-7F52-4547-908E-2A7876FFA9A1}"/>
    <dgm:cxn modelId="{C23824E4-7667-4FEF-8667-A0A152380403}" type="presOf" srcId="{16D69BC1-CEB4-4325-A88C-1D5A70335753}" destId="{5D30AE61-F9BF-45A6-8DC9-E379F9C92606}" srcOrd="0" destOrd="0" presId="urn:microsoft.com/office/officeart/2018/2/layout/IconLabelDescriptionList"/>
    <dgm:cxn modelId="{BA7DD7F4-B870-4086-9559-23D29934DF47}" type="presOf" srcId="{DB3DCF03-5C10-4659-B6C9-EA5B103E5D77}" destId="{5B4C32E2-5CE7-4D0B-9B8F-35CF483A6617}" srcOrd="0" destOrd="0" presId="urn:microsoft.com/office/officeart/2018/2/layout/IconLabelDescriptionList"/>
    <dgm:cxn modelId="{C2925112-9592-4836-8647-47C4D47DA177}" type="presParOf" srcId="{D6431AE8-4DA4-4A20-AAA5-451BF836DB5B}" destId="{6C1E9CC5-F9FC-49EF-A084-896C324E23F9}" srcOrd="0" destOrd="0" presId="urn:microsoft.com/office/officeart/2018/2/layout/IconLabelDescriptionList"/>
    <dgm:cxn modelId="{E85246AF-6CD2-4587-ADD7-E943D44AD117}" type="presParOf" srcId="{6C1E9CC5-F9FC-49EF-A084-896C324E23F9}" destId="{97DD5CF1-4565-448E-908E-ACBF89B31C73}" srcOrd="0" destOrd="0" presId="urn:microsoft.com/office/officeart/2018/2/layout/IconLabelDescriptionList"/>
    <dgm:cxn modelId="{0D8AEDC5-BDEC-4C9A-B655-566BE118BDE2}" type="presParOf" srcId="{6C1E9CC5-F9FC-49EF-A084-896C324E23F9}" destId="{34A8214B-5758-4217-BD75-58BEACC6A2C5}" srcOrd="1" destOrd="0" presId="urn:microsoft.com/office/officeart/2018/2/layout/IconLabelDescriptionList"/>
    <dgm:cxn modelId="{288D2595-D289-4E0B-BC15-F5E6F69F77CB}" type="presParOf" srcId="{6C1E9CC5-F9FC-49EF-A084-896C324E23F9}" destId="{02A74126-A0BC-46AF-9743-65CF4BB5B2F7}" srcOrd="2" destOrd="0" presId="urn:microsoft.com/office/officeart/2018/2/layout/IconLabelDescriptionList"/>
    <dgm:cxn modelId="{A2223021-18D0-4A2C-BCC4-96D2C672EBCA}" type="presParOf" srcId="{6C1E9CC5-F9FC-49EF-A084-896C324E23F9}" destId="{5D1CF409-9456-4498-932D-15028951CEF0}" srcOrd="3" destOrd="0" presId="urn:microsoft.com/office/officeart/2018/2/layout/IconLabelDescriptionList"/>
    <dgm:cxn modelId="{4520B19F-6AE0-4AD8-84E0-091BB086BC4E}" type="presParOf" srcId="{6C1E9CC5-F9FC-49EF-A084-896C324E23F9}" destId="{2DBC79DC-B603-4437-8BF6-243ABB056BE4}" srcOrd="4" destOrd="0" presId="urn:microsoft.com/office/officeart/2018/2/layout/IconLabelDescriptionList"/>
    <dgm:cxn modelId="{32564E98-2118-4F5A-B190-A8C8427471DC}" type="presParOf" srcId="{D6431AE8-4DA4-4A20-AAA5-451BF836DB5B}" destId="{4A5D3528-B636-4A94-ADB0-75555913F596}" srcOrd="1" destOrd="0" presId="urn:microsoft.com/office/officeart/2018/2/layout/IconLabelDescriptionList"/>
    <dgm:cxn modelId="{3C33F87C-B263-4468-A423-D1C897564143}" type="presParOf" srcId="{D6431AE8-4DA4-4A20-AAA5-451BF836DB5B}" destId="{5F18D0F5-9853-40D2-8405-5219543F527E}" srcOrd="2" destOrd="0" presId="urn:microsoft.com/office/officeart/2018/2/layout/IconLabelDescriptionList"/>
    <dgm:cxn modelId="{95078B24-5BFF-485F-9F01-D88D083550F3}" type="presParOf" srcId="{5F18D0F5-9853-40D2-8405-5219543F527E}" destId="{3E4C58C9-A6BF-4CC9-98E7-9F5F0A3756C2}" srcOrd="0" destOrd="0" presId="urn:microsoft.com/office/officeart/2018/2/layout/IconLabelDescriptionList"/>
    <dgm:cxn modelId="{7024076E-6043-4500-8670-D695482BE6BC}" type="presParOf" srcId="{5F18D0F5-9853-40D2-8405-5219543F527E}" destId="{A1752BAA-6D3D-4CF3-9817-EDDB22AD553B}" srcOrd="1" destOrd="0" presId="urn:microsoft.com/office/officeart/2018/2/layout/IconLabelDescriptionList"/>
    <dgm:cxn modelId="{2D07B02B-5218-478D-8568-B5D30DDFA03B}" type="presParOf" srcId="{5F18D0F5-9853-40D2-8405-5219543F527E}" destId="{3C5F8EC6-1AAD-4DEC-9821-12081F1694F3}" srcOrd="2" destOrd="0" presId="urn:microsoft.com/office/officeart/2018/2/layout/IconLabelDescriptionList"/>
    <dgm:cxn modelId="{1F930F00-F26B-40D0-92CF-394A70A17682}" type="presParOf" srcId="{5F18D0F5-9853-40D2-8405-5219543F527E}" destId="{B6E1893F-AB74-4E8C-A33B-124DDE2C04F7}" srcOrd="3" destOrd="0" presId="urn:microsoft.com/office/officeart/2018/2/layout/IconLabelDescriptionList"/>
    <dgm:cxn modelId="{257A3AAE-2E12-4B2C-A7F0-3B944C1D032F}" type="presParOf" srcId="{5F18D0F5-9853-40D2-8405-5219543F527E}" destId="{5D30AE61-F9BF-45A6-8DC9-E379F9C92606}" srcOrd="4" destOrd="0" presId="urn:microsoft.com/office/officeart/2018/2/layout/IconLabelDescriptionList"/>
    <dgm:cxn modelId="{D976B330-2F1E-49B0-B3F1-22E540B206FF}" type="presParOf" srcId="{D6431AE8-4DA4-4A20-AAA5-451BF836DB5B}" destId="{72DE23B3-8CD1-425B-A2B6-341F936C36BD}" srcOrd="3" destOrd="0" presId="urn:microsoft.com/office/officeart/2018/2/layout/IconLabelDescriptionList"/>
    <dgm:cxn modelId="{275CCEEC-6DD8-43EF-AD66-EE9BEE10495D}" type="presParOf" srcId="{D6431AE8-4DA4-4A20-AAA5-451BF836DB5B}" destId="{E9B9F60F-0614-4EE7-89C5-B480CCF068FE}" srcOrd="4" destOrd="0" presId="urn:microsoft.com/office/officeart/2018/2/layout/IconLabelDescriptionList"/>
    <dgm:cxn modelId="{F73BB125-7BF9-4CDC-A4CD-52C0B242D840}" type="presParOf" srcId="{E9B9F60F-0614-4EE7-89C5-B480CCF068FE}" destId="{755C6787-A033-4C5E-98E2-7043ADA0BDE9}" srcOrd="0" destOrd="0" presId="urn:microsoft.com/office/officeart/2018/2/layout/IconLabelDescriptionList"/>
    <dgm:cxn modelId="{912F4FA5-E84D-47A3-A08A-767B93E27FE3}" type="presParOf" srcId="{E9B9F60F-0614-4EE7-89C5-B480CCF068FE}" destId="{1529B484-68C0-4C6A-9056-4DA7D978AF5D}" srcOrd="1" destOrd="0" presId="urn:microsoft.com/office/officeart/2018/2/layout/IconLabelDescriptionList"/>
    <dgm:cxn modelId="{81AF5CE7-3FC0-4A66-9FEE-3EC84AF68263}" type="presParOf" srcId="{E9B9F60F-0614-4EE7-89C5-B480CCF068FE}" destId="{E39A0D75-6ED0-4BD6-9B4A-DF828E7CB2D0}" srcOrd="2" destOrd="0" presId="urn:microsoft.com/office/officeart/2018/2/layout/IconLabelDescriptionList"/>
    <dgm:cxn modelId="{BCE9E108-8285-41F3-B840-B02376EF9D2C}" type="presParOf" srcId="{E9B9F60F-0614-4EE7-89C5-B480CCF068FE}" destId="{29035F99-7DC8-405B-89F1-67FD12DF00D9}" srcOrd="3" destOrd="0" presId="urn:microsoft.com/office/officeart/2018/2/layout/IconLabelDescriptionList"/>
    <dgm:cxn modelId="{AC76BB68-3C12-4068-8DF2-9CC1182C5264}" type="presParOf" srcId="{E9B9F60F-0614-4EE7-89C5-B480CCF068FE}" destId="{5B4C32E2-5CE7-4D0B-9B8F-35CF483A661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61FB2-CA7F-DE42-8C52-CDA532EF95C6}">
      <dsp:nvSpPr>
        <dsp:cNvPr id="0" name=""/>
        <dsp:cNvSpPr/>
      </dsp:nvSpPr>
      <dsp:spPr>
        <a:xfrm>
          <a:off x="-4902218" y="-751214"/>
          <a:ext cx="5838558" cy="5838558"/>
        </a:xfrm>
        <a:prstGeom prst="blockArc">
          <a:avLst>
            <a:gd name="adj1" fmla="val 18900000"/>
            <a:gd name="adj2" fmla="val 2700000"/>
            <a:gd name="adj3" fmla="val 37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F3847E-1E64-E64A-ABF7-89D7B49426DB}">
      <dsp:nvSpPr>
        <dsp:cNvPr id="0" name=""/>
        <dsp:cNvSpPr/>
      </dsp:nvSpPr>
      <dsp:spPr>
        <a:xfrm>
          <a:off x="349412" y="228340"/>
          <a:ext cx="6133076" cy="4565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353"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Container started</a:t>
          </a:r>
        </a:p>
      </dsp:txBody>
      <dsp:txXfrm>
        <a:off x="349412" y="228340"/>
        <a:ext cx="6133076" cy="456507"/>
      </dsp:txXfrm>
    </dsp:sp>
    <dsp:sp modelId="{28FDDC44-5C5C-1247-9DD4-6D92052C9685}">
      <dsp:nvSpPr>
        <dsp:cNvPr id="0" name=""/>
        <dsp:cNvSpPr/>
      </dsp:nvSpPr>
      <dsp:spPr>
        <a:xfrm>
          <a:off x="64095" y="171277"/>
          <a:ext cx="570634" cy="570634"/>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6B4DA2-F19C-DD45-9245-74F9377E98B4}">
      <dsp:nvSpPr>
        <dsp:cNvPr id="0" name=""/>
        <dsp:cNvSpPr/>
      </dsp:nvSpPr>
      <dsp:spPr>
        <a:xfrm>
          <a:off x="724921" y="913015"/>
          <a:ext cx="5757568" cy="4565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353"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Bean instantiated</a:t>
          </a:r>
        </a:p>
      </dsp:txBody>
      <dsp:txXfrm>
        <a:off x="724921" y="913015"/>
        <a:ext cx="5757568" cy="456507"/>
      </dsp:txXfrm>
    </dsp:sp>
    <dsp:sp modelId="{122390FA-E24F-6644-A51D-554C1CC7633E}">
      <dsp:nvSpPr>
        <dsp:cNvPr id="0" name=""/>
        <dsp:cNvSpPr/>
      </dsp:nvSpPr>
      <dsp:spPr>
        <a:xfrm>
          <a:off x="439603" y="855952"/>
          <a:ext cx="570634" cy="570634"/>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02DFF8-A258-9047-BD7A-3F63C75EC274}">
      <dsp:nvSpPr>
        <dsp:cNvPr id="0" name=""/>
        <dsp:cNvSpPr/>
      </dsp:nvSpPr>
      <dsp:spPr>
        <a:xfrm>
          <a:off x="896632" y="1597690"/>
          <a:ext cx="5585857" cy="4565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353"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Dependencies injected</a:t>
          </a:r>
        </a:p>
      </dsp:txBody>
      <dsp:txXfrm>
        <a:off x="896632" y="1597690"/>
        <a:ext cx="5585857" cy="456507"/>
      </dsp:txXfrm>
    </dsp:sp>
    <dsp:sp modelId="{525D6128-6CFD-3F40-8E7E-3EDD783E9B22}">
      <dsp:nvSpPr>
        <dsp:cNvPr id="0" name=""/>
        <dsp:cNvSpPr/>
      </dsp:nvSpPr>
      <dsp:spPr>
        <a:xfrm>
          <a:off x="611314" y="1540626"/>
          <a:ext cx="570634" cy="570634"/>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8A5E39-726E-164D-A8BE-26208A3EBDB3}">
      <dsp:nvSpPr>
        <dsp:cNvPr id="0" name=""/>
        <dsp:cNvSpPr/>
      </dsp:nvSpPr>
      <dsp:spPr>
        <a:xfrm>
          <a:off x="896632" y="2281931"/>
          <a:ext cx="5585857" cy="4565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353"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Custom init method</a:t>
          </a:r>
        </a:p>
      </dsp:txBody>
      <dsp:txXfrm>
        <a:off x="896632" y="2281931"/>
        <a:ext cx="5585857" cy="456507"/>
      </dsp:txXfrm>
    </dsp:sp>
    <dsp:sp modelId="{308B4A9A-BF61-6641-84C4-C8869867E8E0}">
      <dsp:nvSpPr>
        <dsp:cNvPr id="0" name=""/>
        <dsp:cNvSpPr/>
      </dsp:nvSpPr>
      <dsp:spPr>
        <a:xfrm>
          <a:off x="611314" y="2224868"/>
          <a:ext cx="570634" cy="570634"/>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B36366-2335-B544-96F7-6F4D6704629B}">
      <dsp:nvSpPr>
        <dsp:cNvPr id="0" name=""/>
        <dsp:cNvSpPr/>
      </dsp:nvSpPr>
      <dsp:spPr>
        <a:xfrm>
          <a:off x="724921" y="2966606"/>
          <a:ext cx="5757568" cy="4565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353"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Custom utility method</a:t>
          </a:r>
        </a:p>
      </dsp:txBody>
      <dsp:txXfrm>
        <a:off x="724921" y="2966606"/>
        <a:ext cx="5757568" cy="456507"/>
      </dsp:txXfrm>
    </dsp:sp>
    <dsp:sp modelId="{6D373DBC-AAC6-B74A-AD1F-83AECF1CF5AC}">
      <dsp:nvSpPr>
        <dsp:cNvPr id="0" name=""/>
        <dsp:cNvSpPr/>
      </dsp:nvSpPr>
      <dsp:spPr>
        <a:xfrm>
          <a:off x="439603" y="2909543"/>
          <a:ext cx="570634" cy="570634"/>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C698BF-E6B9-1F4D-852D-B62D0B8844AC}">
      <dsp:nvSpPr>
        <dsp:cNvPr id="0" name=""/>
        <dsp:cNvSpPr/>
      </dsp:nvSpPr>
      <dsp:spPr>
        <a:xfrm>
          <a:off x="349412" y="3651281"/>
          <a:ext cx="6133076" cy="45650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353"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Custom destroy method</a:t>
          </a:r>
        </a:p>
      </dsp:txBody>
      <dsp:txXfrm>
        <a:off x="349412" y="3651281"/>
        <a:ext cx="6133076" cy="456507"/>
      </dsp:txXfrm>
    </dsp:sp>
    <dsp:sp modelId="{5ECB6F71-19CD-7A40-889C-BEF98C2434FD}">
      <dsp:nvSpPr>
        <dsp:cNvPr id="0" name=""/>
        <dsp:cNvSpPr/>
      </dsp:nvSpPr>
      <dsp:spPr>
        <a:xfrm>
          <a:off x="64095" y="3594218"/>
          <a:ext cx="570634" cy="570634"/>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D5CF1-4565-448E-908E-ACBF89B31C73}">
      <dsp:nvSpPr>
        <dsp:cNvPr id="0" name=""/>
        <dsp:cNvSpPr/>
      </dsp:nvSpPr>
      <dsp:spPr>
        <a:xfrm>
          <a:off x="871594" y="309210"/>
          <a:ext cx="1076414" cy="107641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5000" b="-5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A74126-A0BC-46AF-9743-65CF4BB5B2F7}">
      <dsp:nvSpPr>
        <dsp:cNvPr id="0" name=""/>
        <dsp:cNvSpPr/>
      </dsp:nvSpPr>
      <dsp:spPr>
        <a:xfrm>
          <a:off x="6620" y="1498802"/>
          <a:ext cx="3075468" cy="46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en-US" sz="2800" b="1" kern="1200" dirty="0"/>
            <a:t>Uniform interface</a:t>
          </a:r>
          <a:endParaRPr lang="en-US" sz="2800" kern="1200" dirty="0"/>
        </a:p>
      </dsp:txBody>
      <dsp:txXfrm>
        <a:off x="6620" y="1498802"/>
        <a:ext cx="3075468" cy="461320"/>
      </dsp:txXfrm>
    </dsp:sp>
    <dsp:sp modelId="{2DBC79DC-B603-4437-8BF6-243ABB056BE4}">
      <dsp:nvSpPr>
        <dsp:cNvPr id="0" name=""/>
        <dsp:cNvSpPr/>
      </dsp:nvSpPr>
      <dsp:spPr>
        <a:xfrm>
          <a:off x="6620" y="2054112"/>
          <a:ext cx="3075468" cy="2865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55650">
            <a:lnSpc>
              <a:spcPct val="100000"/>
            </a:lnSpc>
            <a:spcBef>
              <a:spcPct val="0"/>
            </a:spcBef>
            <a:spcAft>
              <a:spcPct val="35000"/>
            </a:spcAft>
            <a:buNone/>
          </a:pPr>
          <a:r>
            <a:rPr lang="en-US" sz="1700" kern="1200" dirty="0"/>
            <a:t>All the components in this architectural style follow the same rules to communicate to one another (multiple clients will make the same requests to the server to the same endpoints)</a:t>
          </a:r>
        </a:p>
      </dsp:txBody>
      <dsp:txXfrm>
        <a:off x="6620" y="2054112"/>
        <a:ext cx="3075468" cy="2865694"/>
      </dsp:txXfrm>
    </dsp:sp>
    <dsp:sp modelId="{3E4C58C9-A6BF-4CC9-98E7-9F5F0A3756C2}">
      <dsp:nvSpPr>
        <dsp:cNvPr id="0" name=""/>
        <dsp:cNvSpPr/>
      </dsp:nvSpPr>
      <dsp:spPr>
        <a:xfrm>
          <a:off x="4560544" y="309210"/>
          <a:ext cx="1076414" cy="107641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5F8EC6-1AAD-4DEC-9821-12081F1694F3}">
      <dsp:nvSpPr>
        <dsp:cNvPr id="0" name=""/>
        <dsp:cNvSpPr/>
      </dsp:nvSpPr>
      <dsp:spPr>
        <a:xfrm>
          <a:off x="3620296" y="1498802"/>
          <a:ext cx="3075468" cy="46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en-US" sz="2800" b="1" kern="1200" dirty="0"/>
            <a:t>Stateless</a:t>
          </a:r>
          <a:endParaRPr lang="en-US" sz="2800" kern="1200" dirty="0"/>
        </a:p>
      </dsp:txBody>
      <dsp:txXfrm>
        <a:off x="3620296" y="1498802"/>
        <a:ext cx="3075468" cy="461320"/>
      </dsp:txXfrm>
    </dsp:sp>
    <dsp:sp modelId="{5D30AE61-F9BF-45A6-8DC9-E379F9C92606}">
      <dsp:nvSpPr>
        <dsp:cNvPr id="0" name=""/>
        <dsp:cNvSpPr/>
      </dsp:nvSpPr>
      <dsp:spPr>
        <a:xfrm>
          <a:off x="3620296" y="2054112"/>
          <a:ext cx="3075468" cy="2865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55650">
            <a:lnSpc>
              <a:spcPct val="100000"/>
            </a:lnSpc>
            <a:spcBef>
              <a:spcPct val="0"/>
            </a:spcBef>
            <a:spcAft>
              <a:spcPct val="35000"/>
            </a:spcAft>
            <a:buNone/>
          </a:pPr>
          <a:r>
            <a:rPr lang="en-US" sz="1700" kern="1200" dirty="0"/>
            <a:t>No session state kept on the server</a:t>
          </a:r>
        </a:p>
        <a:p>
          <a:pPr marL="0" lvl="0" indent="0" algn="just" defTabSz="755650">
            <a:lnSpc>
              <a:spcPct val="100000"/>
            </a:lnSpc>
            <a:spcBef>
              <a:spcPct val="0"/>
            </a:spcBef>
            <a:spcAft>
              <a:spcPct val="35000"/>
            </a:spcAft>
            <a:buNone/>
          </a:pPr>
          <a:r>
            <a:rPr lang="en-US" sz="1700" kern="1200" dirty="0"/>
            <a:t>All incoming requests are treated like new ones</a:t>
          </a:r>
        </a:p>
        <a:p>
          <a:pPr marL="171450" lvl="1" indent="-171450" algn="just" defTabSz="755650">
            <a:lnSpc>
              <a:spcPct val="90000"/>
            </a:lnSpc>
            <a:spcBef>
              <a:spcPct val="0"/>
            </a:spcBef>
            <a:spcAft>
              <a:spcPct val="15000"/>
            </a:spcAft>
            <a:buChar char="•"/>
          </a:pPr>
          <a:r>
            <a:rPr lang="en-US" sz="1700" kern="1200"/>
            <a:t>e.g. If a resource requires authentication, then the client needs to send the authentication details on every request</a:t>
          </a:r>
        </a:p>
        <a:p>
          <a:pPr marL="0" lvl="0" indent="0" algn="just" defTabSz="755650">
            <a:lnSpc>
              <a:spcPct val="100000"/>
            </a:lnSpc>
            <a:spcBef>
              <a:spcPct val="0"/>
            </a:spcBef>
            <a:spcAft>
              <a:spcPct val="35000"/>
            </a:spcAft>
            <a:buNone/>
          </a:pPr>
          <a:r>
            <a:rPr lang="en-US" sz="1700" kern="1200" dirty="0"/>
            <a:t>Easier to scale-up to multiple instances of a server this way</a:t>
          </a:r>
        </a:p>
      </dsp:txBody>
      <dsp:txXfrm>
        <a:off x="3620296" y="2054112"/>
        <a:ext cx="3075468" cy="2865694"/>
      </dsp:txXfrm>
    </dsp:sp>
    <dsp:sp modelId="{755C6787-A033-4C5E-98E2-7043ADA0BDE9}">
      <dsp:nvSpPr>
        <dsp:cNvPr id="0" name=""/>
        <dsp:cNvSpPr/>
      </dsp:nvSpPr>
      <dsp:spPr>
        <a:xfrm>
          <a:off x="8259579" y="309210"/>
          <a:ext cx="1076414" cy="10764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39A0D75-6ED0-4BD6-9B4A-DF828E7CB2D0}">
      <dsp:nvSpPr>
        <dsp:cNvPr id="0" name=""/>
        <dsp:cNvSpPr/>
      </dsp:nvSpPr>
      <dsp:spPr>
        <a:xfrm>
          <a:off x="7233972" y="1498802"/>
          <a:ext cx="3075468" cy="46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en-US" sz="2800" b="1" kern="1200" dirty="0"/>
            <a:t>Client-server</a:t>
          </a:r>
          <a:endParaRPr lang="en-US" sz="2800" kern="1200" dirty="0"/>
        </a:p>
      </dsp:txBody>
      <dsp:txXfrm>
        <a:off x="7233972" y="1498802"/>
        <a:ext cx="3075468" cy="461320"/>
      </dsp:txXfrm>
    </dsp:sp>
    <dsp:sp modelId="{5B4C32E2-5CE7-4D0B-9B8F-35CF483A6617}">
      <dsp:nvSpPr>
        <dsp:cNvPr id="0" name=""/>
        <dsp:cNvSpPr/>
      </dsp:nvSpPr>
      <dsp:spPr>
        <a:xfrm>
          <a:off x="7233972" y="2054112"/>
          <a:ext cx="3075468" cy="2865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55650">
            <a:lnSpc>
              <a:spcPct val="100000"/>
            </a:lnSpc>
            <a:spcBef>
              <a:spcPct val="0"/>
            </a:spcBef>
            <a:spcAft>
              <a:spcPct val="35000"/>
            </a:spcAft>
            <a:buFont typeface="Arial" panose="020B0604020202020204" pitchFamily="34" charset="0"/>
            <a:buNone/>
          </a:pPr>
          <a:r>
            <a:rPr lang="en-US" sz="1700" kern="1200" dirty="0"/>
            <a:t>The client application and the server application MUST be able to evolve separately without any dependency on each other</a:t>
          </a:r>
        </a:p>
        <a:p>
          <a:pPr marL="0" lvl="0" indent="0" algn="just" defTabSz="755650">
            <a:lnSpc>
              <a:spcPct val="100000"/>
            </a:lnSpc>
            <a:spcBef>
              <a:spcPct val="0"/>
            </a:spcBef>
            <a:spcAft>
              <a:spcPct val="35000"/>
            </a:spcAft>
            <a:buFont typeface="Arial" panose="020B0604020202020204" pitchFamily="34" charset="0"/>
            <a:buNone/>
          </a:pPr>
          <a:r>
            <a:rPr lang="en-US" sz="1700" kern="1200" dirty="0"/>
            <a:t>This way a server and a client can be replaced and developed independently</a:t>
          </a:r>
        </a:p>
        <a:p>
          <a:pPr marL="0" lvl="0" indent="0" algn="just" defTabSz="755650">
            <a:lnSpc>
              <a:spcPct val="100000"/>
            </a:lnSpc>
            <a:spcBef>
              <a:spcPct val="0"/>
            </a:spcBef>
            <a:spcAft>
              <a:spcPct val="35000"/>
            </a:spcAft>
            <a:buFont typeface="Arial" panose="020B0604020202020204" pitchFamily="34" charset="0"/>
            <a:buNone/>
          </a:pPr>
          <a:r>
            <a:rPr lang="en-US" sz="1700" kern="1200" dirty="0"/>
            <a:t>A client should only know the URI (endpoints) and that’s all</a:t>
          </a:r>
        </a:p>
      </dsp:txBody>
      <dsp:txXfrm>
        <a:off x="7233972" y="2054112"/>
        <a:ext cx="3075468" cy="28656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D5CF1-4565-448E-908E-ACBF89B31C73}">
      <dsp:nvSpPr>
        <dsp:cNvPr id="0" name=""/>
        <dsp:cNvSpPr/>
      </dsp:nvSpPr>
      <dsp:spPr>
        <a:xfrm>
          <a:off x="1040099" y="272263"/>
          <a:ext cx="1138429" cy="11384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A74126-A0BC-46AF-9743-65CF4BB5B2F7}">
      <dsp:nvSpPr>
        <dsp:cNvPr id="0" name=""/>
        <dsp:cNvSpPr/>
      </dsp:nvSpPr>
      <dsp:spPr>
        <a:xfrm>
          <a:off x="2135" y="1434624"/>
          <a:ext cx="3252656" cy="487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b="1" kern="1200" dirty="0"/>
            <a:t>Cacheable</a:t>
          </a:r>
          <a:endParaRPr lang="en-US" sz="3200" kern="1200" dirty="0"/>
        </a:p>
      </dsp:txBody>
      <dsp:txXfrm>
        <a:off x="2135" y="1434624"/>
        <a:ext cx="3252656" cy="487898"/>
      </dsp:txXfrm>
    </dsp:sp>
    <dsp:sp modelId="{2DBC79DC-B603-4437-8BF6-243ABB056BE4}">
      <dsp:nvSpPr>
        <dsp:cNvPr id="0" name=""/>
        <dsp:cNvSpPr/>
      </dsp:nvSpPr>
      <dsp:spPr>
        <a:xfrm>
          <a:off x="2135" y="2014117"/>
          <a:ext cx="3252656" cy="266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55650">
            <a:lnSpc>
              <a:spcPct val="90000"/>
            </a:lnSpc>
            <a:spcBef>
              <a:spcPct val="0"/>
            </a:spcBef>
            <a:spcAft>
              <a:spcPct val="35000"/>
            </a:spcAft>
            <a:buNone/>
          </a:pPr>
          <a:r>
            <a:rPr lang="en-US" sz="1700" kern="1200" dirty="0"/>
            <a:t>The client, the server and any intermediary components can all cache resources in order to improve performance</a:t>
          </a:r>
        </a:p>
      </dsp:txBody>
      <dsp:txXfrm>
        <a:off x="2135" y="2014117"/>
        <a:ext cx="3252656" cy="2664855"/>
      </dsp:txXfrm>
    </dsp:sp>
    <dsp:sp modelId="{3E4C58C9-A6BF-4CC9-98E7-9F5F0A3756C2}">
      <dsp:nvSpPr>
        <dsp:cNvPr id="0" name=""/>
        <dsp:cNvSpPr/>
      </dsp:nvSpPr>
      <dsp:spPr>
        <a:xfrm>
          <a:off x="4684192" y="210480"/>
          <a:ext cx="1138429" cy="11384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5F8EC6-1AAD-4DEC-9821-12081F1694F3}">
      <dsp:nvSpPr>
        <dsp:cNvPr id="0" name=""/>
        <dsp:cNvSpPr/>
      </dsp:nvSpPr>
      <dsp:spPr>
        <a:xfrm>
          <a:off x="3824006" y="1434624"/>
          <a:ext cx="3252656" cy="487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b="1" kern="1200" dirty="0"/>
            <a:t>Layered System</a:t>
          </a:r>
          <a:endParaRPr lang="en-US" sz="3200" kern="1200" dirty="0"/>
        </a:p>
      </dsp:txBody>
      <dsp:txXfrm>
        <a:off x="3824006" y="1434624"/>
        <a:ext cx="3252656" cy="487898"/>
      </dsp:txXfrm>
    </dsp:sp>
    <dsp:sp modelId="{5D30AE61-F9BF-45A6-8DC9-E379F9C92606}">
      <dsp:nvSpPr>
        <dsp:cNvPr id="0" name=""/>
        <dsp:cNvSpPr/>
      </dsp:nvSpPr>
      <dsp:spPr>
        <a:xfrm>
          <a:off x="3824006" y="2014117"/>
          <a:ext cx="3252656" cy="266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55650">
            <a:lnSpc>
              <a:spcPct val="90000"/>
            </a:lnSpc>
            <a:spcBef>
              <a:spcPct val="0"/>
            </a:spcBef>
            <a:spcAft>
              <a:spcPct val="35000"/>
            </a:spcAft>
            <a:buNone/>
          </a:pPr>
          <a:r>
            <a:rPr lang="en-US" sz="1700" kern="1200" dirty="0"/>
            <a:t>Individual systems cannot see beyond the immediate layer with which they are interacting</a:t>
          </a:r>
        </a:p>
        <a:p>
          <a:pPr marL="0" lvl="0" indent="0" algn="just" defTabSz="755650">
            <a:lnSpc>
              <a:spcPct val="90000"/>
            </a:lnSpc>
            <a:spcBef>
              <a:spcPct val="0"/>
            </a:spcBef>
            <a:spcAft>
              <a:spcPct val="35000"/>
            </a:spcAft>
            <a:buNone/>
          </a:pPr>
          <a:r>
            <a:rPr lang="en-US" sz="1700" kern="1200"/>
            <a:t>The client cannot know if there are multiple layers of applications until the request reaches it final target</a:t>
          </a:r>
        </a:p>
        <a:p>
          <a:pPr marL="171450" lvl="1" indent="-171450" algn="just" defTabSz="755650">
            <a:lnSpc>
              <a:spcPct val="90000"/>
            </a:lnSpc>
            <a:spcBef>
              <a:spcPct val="0"/>
            </a:spcBef>
            <a:spcAft>
              <a:spcPct val="15000"/>
            </a:spcAft>
            <a:buChar char="•"/>
          </a:pPr>
          <a:r>
            <a:rPr lang="en-US" sz="1700" kern="1200" dirty="0"/>
            <a:t>E.g. A request can get through an authentication server before it gets to read from the database</a:t>
          </a:r>
        </a:p>
      </dsp:txBody>
      <dsp:txXfrm>
        <a:off x="3824006" y="2014117"/>
        <a:ext cx="3252656" cy="2664855"/>
      </dsp:txXfrm>
    </dsp:sp>
    <dsp:sp modelId="{755C6787-A033-4C5E-98E2-7043ADA0BDE9}">
      <dsp:nvSpPr>
        <dsp:cNvPr id="0" name=""/>
        <dsp:cNvSpPr/>
      </dsp:nvSpPr>
      <dsp:spPr>
        <a:xfrm>
          <a:off x="8597343" y="173413"/>
          <a:ext cx="1138429" cy="11384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5000" b="-5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39A0D75-6ED0-4BD6-9B4A-DF828E7CB2D0}">
      <dsp:nvSpPr>
        <dsp:cNvPr id="0" name=""/>
        <dsp:cNvSpPr/>
      </dsp:nvSpPr>
      <dsp:spPr>
        <a:xfrm>
          <a:off x="7645877" y="1434624"/>
          <a:ext cx="3252656" cy="487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b="1" kern="1200" dirty="0"/>
            <a:t>Code on demand</a:t>
          </a:r>
          <a:endParaRPr lang="en-US" sz="3200" kern="1200" dirty="0"/>
        </a:p>
      </dsp:txBody>
      <dsp:txXfrm>
        <a:off x="7645877" y="1434624"/>
        <a:ext cx="3252656" cy="487898"/>
      </dsp:txXfrm>
    </dsp:sp>
    <dsp:sp modelId="{5B4C32E2-5CE7-4D0B-9B8F-35CF483A6617}">
      <dsp:nvSpPr>
        <dsp:cNvPr id="0" name=""/>
        <dsp:cNvSpPr/>
      </dsp:nvSpPr>
      <dsp:spPr>
        <a:xfrm>
          <a:off x="7645877" y="2014117"/>
          <a:ext cx="3252656" cy="266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The server can return executable code</a:t>
          </a:r>
        </a:p>
      </dsp:txBody>
      <dsp:txXfrm>
        <a:off x="7645877" y="2014117"/>
        <a:ext cx="3252656" cy="266485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017D8-6280-DD4D-B3AB-2B31736DC08A}" type="datetimeFigureOut">
              <a:rPr lang="en-US" smtClean="0"/>
              <a:t>9/11/20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FEC2BE-4D5B-A34A-85EE-78520FFA9D37}" type="slidenum">
              <a:rPr lang="en-US" smtClean="0"/>
              <a:t>‹#›</a:t>
            </a:fld>
            <a:endParaRPr lang="en-US"/>
          </a:p>
        </p:txBody>
      </p:sp>
    </p:spTree>
    <p:extLst>
      <p:ext uri="{BB962C8B-B14F-4D97-AF65-F5344CB8AC3E}">
        <p14:creationId xmlns:p14="http://schemas.microsoft.com/office/powerpoint/2010/main" val="74497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EC2BE-4D5B-A34A-85EE-78520FFA9D37}" type="slidenum">
              <a:rPr lang="en-US" smtClean="0"/>
              <a:t>63</a:t>
            </a:fld>
            <a:endParaRPr lang="en-US"/>
          </a:p>
        </p:txBody>
      </p:sp>
    </p:spTree>
    <p:extLst>
      <p:ext uri="{BB962C8B-B14F-4D97-AF65-F5344CB8AC3E}">
        <p14:creationId xmlns:p14="http://schemas.microsoft.com/office/powerpoint/2010/main" val="2858370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9/11/20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9/11/20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420591"/>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9/11/20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pic>
        <p:nvPicPr>
          <p:cNvPr id="9" name="Picture 8" descr="A picture containing food, drawing, shirt&#10;&#10;Description automatically generated">
            <a:extLst>
              <a:ext uri="{FF2B5EF4-FFF2-40B4-BE49-F238E27FC236}">
                <a16:creationId xmlns:a16="http://schemas.microsoft.com/office/drawing/2014/main" id="{17E903E8-41B1-BF4D-9E12-913D5E5B492A}"/>
              </a:ext>
            </a:extLst>
          </p:cNvPr>
          <p:cNvPicPr>
            <a:picLocks noChangeAspect="1"/>
          </p:cNvPicPr>
          <p:nvPr userDrawn="1"/>
        </p:nvPicPr>
        <p:blipFill>
          <a:blip r:embed="rId18"/>
          <a:stretch>
            <a:fillRect/>
          </a:stretch>
        </p:blipFill>
        <p:spPr>
          <a:xfrm>
            <a:off x="4520273" y="6393435"/>
            <a:ext cx="628198" cy="32875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ctr"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baeldung.com/spring-bean-annotations" TargetMode="External"/><Relationship Id="rId2" Type="http://schemas.openxmlformats.org/officeDocument/2006/relationships/hyperlink" Target="https://www.baeldung.com/spring-core-annotations" TargetMode="External"/><Relationship Id="rId1" Type="http://schemas.openxmlformats.org/officeDocument/2006/relationships/slideLayout" Target="../slideLayouts/slideLayout2.xml"/><Relationship Id="rId6" Type="http://schemas.openxmlformats.org/officeDocument/2006/relationships/hyperlink" Target="https://www.baeldung.com/running-setup-logic-on-startup-in-spring" TargetMode="External"/><Relationship Id="rId5" Type="http://schemas.openxmlformats.org/officeDocument/2006/relationships/hyperlink" Target="https://www.baeldung.com/spring-postconstruct-predestroy" TargetMode="External"/><Relationship Id="rId4" Type="http://schemas.openxmlformats.org/officeDocument/2006/relationships/hyperlink" Target="https://springframework.guru/spring-framework-annotation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baeldung.com/java-write-to-fil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medium.com/@yuntianhe/create-a-web-project-with-maven-spring-mvc-b859503f74d7"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start.spring.io/"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mkyong.com/maven/how-to-install-maven-in-window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localhost:8080/h2-consol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baeldung.com/spring-data-repositories" TargetMode="External"/><Relationship Id="rId7" Type="http://schemas.openxmlformats.org/officeDocument/2006/relationships/hyperlink" Target="https://www.baeldung.com/hibernate-notnull-vs-nullable" TargetMode="External"/><Relationship Id="rId2" Type="http://schemas.openxmlformats.org/officeDocument/2006/relationships/hyperlink" Target="https://www.baeldung.com/spring-data-annotations" TargetMode="External"/><Relationship Id="rId1" Type="http://schemas.openxmlformats.org/officeDocument/2006/relationships/slideLayout" Target="../slideLayouts/slideLayout2.xml"/><Relationship Id="rId6" Type="http://schemas.openxmlformats.org/officeDocument/2006/relationships/hyperlink" Target="https://www.baeldung.com/java-bean-validation-not-null-empty-blank" TargetMode="External"/><Relationship Id="rId5" Type="http://schemas.openxmlformats.org/officeDocument/2006/relationships/hyperlink" Target="https://www.baeldung.com/jpa-many-to-many" TargetMode="External"/><Relationship Id="rId4" Type="http://schemas.openxmlformats.org/officeDocument/2006/relationships/hyperlink" Target="https://www.baeldung.com/hibernate-one-to-many"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www.baeldung.com/spring-data-jpa-modifying-annotation"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developer.mozilla.org/en-US/docs/Web/HTTP/Headers"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baeldung.com/spring-response-entity"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www.baeldung.com/java-serial-version-uid"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57DB1C-6494-4CC4-A5E8-931957565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FFFB778B-5206-4BB0-A468-327E71367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Shape 12">
            <a:extLst>
              <a:ext uri="{FF2B5EF4-FFF2-40B4-BE49-F238E27FC236}">
                <a16:creationId xmlns:a16="http://schemas.microsoft.com/office/drawing/2014/main" id="{E6C0471D-BE03-4D81-BDB5-D510BC0D8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3379" y="-1"/>
            <a:ext cx="5438621" cy="6857999"/>
          </a:xfrm>
          <a:custGeom>
            <a:avLst/>
            <a:gdLst>
              <a:gd name="connsiteX0" fmla="*/ 0 w 5438621"/>
              <a:gd name="connsiteY0" fmla="*/ 0 h 6857999"/>
              <a:gd name="connsiteX1" fmla="*/ 573774 w 5438621"/>
              <a:gd name="connsiteY1" fmla="*/ 0 h 6857999"/>
              <a:gd name="connsiteX2" fmla="*/ 1182808 w 5438621"/>
              <a:gd name="connsiteY2" fmla="*/ 0 h 6857999"/>
              <a:gd name="connsiteX3" fmla="*/ 4537195 w 5438621"/>
              <a:gd name="connsiteY3" fmla="*/ 0 h 6857999"/>
              <a:gd name="connsiteX4" fmla="*/ 5187609 w 5438621"/>
              <a:gd name="connsiteY4" fmla="*/ 0 h 6857999"/>
              <a:gd name="connsiteX5" fmla="*/ 5438621 w 5438621"/>
              <a:gd name="connsiteY5" fmla="*/ 0 h 6857999"/>
              <a:gd name="connsiteX6" fmla="*/ 5438621 w 5438621"/>
              <a:gd name="connsiteY6" fmla="*/ 6857999 h 6857999"/>
              <a:gd name="connsiteX7" fmla="*/ 4802807 w 5438621"/>
              <a:gd name="connsiteY7" fmla="*/ 6857999 h 6857999"/>
              <a:gd name="connsiteX8" fmla="*/ 4537195 w 5438621"/>
              <a:gd name="connsiteY8" fmla="*/ 6857999 h 6857999"/>
              <a:gd name="connsiteX9" fmla="*/ 1182808 w 5438621"/>
              <a:gd name="connsiteY9" fmla="*/ 6857999 h 6857999"/>
              <a:gd name="connsiteX10" fmla="*/ 1049897 w 5438621"/>
              <a:gd name="connsiteY1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8621" h="6857999">
                <a:moveTo>
                  <a:pt x="0" y="0"/>
                </a:moveTo>
                <a:lnTo>
                  <a:pt x="573774" y="0"/>
                </a:lnTo>
                <a:lnTo>
                  <a:pt x="1182808" y="0"/>
                </a:lnTo>
                <a:lnTo>
                  <a:pt x="4537195" y="0"/>
                </a:lnTo>
                <a:lnTo>
                  <a:pt x="5187609" y="0"/>
                </a:lnTo>
                <a:lnTo>
                  <a:pt x="5438621" y="0"/>
                </a:lnTo>
                <a:lnTo>
                  <a:pt x="5438621" y="6857999"/>
                </a:lnTo>
                <a:lnTo>
                  <a:pt x="4802807" y="6857999"/>
                </a:lnTo>
                <a:lnTo>
                  <a:pt x="4537195" y="6857999"/>
                </a:lnTo>
                <a:lnTo>
                  <a:pt x="1182808" y="6857999"/>
                </a:lnTo>
                <a:lnTo>
                  <a:pt x="1049897" y="6857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5" name="Straight Connector 14">
            <a:extLst>
              <a:ext uri="{FF2B5EF4-FFF2-40B4-BE49-F238E27FC236}">
                <a16:creationId xmlns:a16="http://schemas.microsoft.com/office/drawing/2014/main" id="{E5E836EB-03CD-4BA5-A751-21D2ACC283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53743" y="3483429"/>
            <a:ext cx="6738258" cy="3374570"/>
          </a:xfrm>
          <a:prstGeom prst="line">
            <a:avLst/>
          </a:prstGeom>
          <a:ln w="9525">
            <a:solidFill>
              <a:schemeClr val="accent1">
                <a:lumMod val="60000"/>
                <a:lumOff val="40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2721A85-1EA4-4D87-97AB-0BB4AB78F9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78143" y="0"/>
            <a:ext cx="860630" cy="6857999"/>
          </a:xfrm>
          <a:prstGeom prst="line">
            <a:avLst/>
          </a:prstGeom>
          <a:ln w="15875" cap="sq">
            <a:solidFill>
              <a:schemeClr val="accent1"/>
            </a:solidFill>
            <a:bevel/>
          </a:ln>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92F219C1-E7F4-2840-A139-7D70E5EED56A}"/>
              </a:ext>
            </a:extLst>
          </p:cNvPr>
          <p:cNvSpPr>
            <a:spLocks noGrp="1"/>
          </p:cNvSpPr>
          <p:nvPr>
            <p:ph type="subTitle" idx="1"/>
          </p:nvPr>
        </p:nvSpPr>
        <p:spPr>
          <a:xfrm>
            <a:off x="7534654" y="1892300"/>
            <a:ext cx="3814749" cy="3073400"/>
          </a:xfrm>
        </p:spPr>
        <p:txBody>
          <a:bodyPr anchor="ctr">
            <a:normAutofit/>
          </a:bodyPr>
          <a:lstStyle/>
          <a:p>
            <a:pPr algn="l"/>
            <a:r>
              <a:rPr lang="en-US" sz="2800" dirty="0">
                <a:solidFill>
                  <a:srgbClr val="FFFFFF"/>
                </a:solidFill>
              </a:rPr>
              <a:t>Software Development Academy</a:t>
            </a:r>
          </a:p>
        </p:txBody>
      </p:sp>
      <p:sp>
        <p:nvSpPr>
          <p:cNvPr id="19" name="Isosceles Triangle 18">
            <a:extLst>
              <a:ext uri="{FF2B5EF4-FFF2-40B4-BE49-F238E27FC236}">
                <a16:creationId xmlns:a16="http://schemas.microsoft.com/office/drawing/2014/main" id="{A27691EB-14CF-4237-B5EB-C94B92677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49404" y="0"/>
            <a:ext cx="842596" cy="5666154"/>
          </a:xfrm>
          <a:prstGeom prst="triangle">
            <a:avLst>
              <a:gd name="adj" fmla="val 100000"/>
            </a:avLst>
          </a:prstGeom>
          <a:solidFill>
            <a:schemeClr val="accent2">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A picture containing food, drawing, shirt&#10;&#10;Description automatically generated">
            <a:extLst>
              <a:ext uri="{FF2B5EF4-FFF2-40B4-BE49-F238E27FC236}">
                <a16:creationId xmlns:a16="http://schemas.microsoft.com/office/drawing/2014/main" id="{D6E6E259-9498-C248-AAF1-5E18F571E4EC}"/>
              </a:ext>
            </a:extLst>
          </p:cNvPr>
          <p:cNvPicPr>
            <a:picLocks noChangeAspect="1"/>
          </p:cNvPicPr>
          <p:nvPr/>
        </p:nvPicPr>
        <p:blipFill>
          <a:blip r:embed="rId2"/>
          <a:stretch>
            <a:fillRect/>
          </a:stretch>
        </p:blipFill>
        <p:spPr>
          <a:xfrm>
            <a:off x="1495918" y="2456151"/>
            <a:ext cx="3925900" cy="2054555"/>
          </a:xfrm>
          <a:prstGeom prst="rect">
            <a:avLst/>
          </a:prstGeom>
        </p:spPr>
      </p:pic>
    </p:spTree>
    <p:extLst>
      <p:ext uri="{BB962C8B-B14F-4D97-AF65-F5344CB8AC3E}">
        <p14:creationId xmlns:p14="http://schemas.microsoft.com/office/powerpoint/2010/main" val="2952082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6F852-3738-DD4B-B0D0-1AD1E5248BA9}"/>
              </a:ext>
            </a:extLst>
          </p:cNvPr>
          <p:cNvSpPr>
            <a:spLocks noGrp="1"/>
          </p:cNvSpPr>
          <p:nvPr>
            <p:ph type="title"/>
          </p:nvPr>
        </p:nvSpPr>
        <p:spPr/>
        <p:txBody>
          <a:bodyPr/>
          <a:lstStyle/>
          <a:p>
            <a:r>
              <a:rPr lang="en-US" dirty="0"/>
              <a:t>Dependency Injection - example</a:t>
            </a:r>
          </a:p>
        </p:txBody>
      </p:sp>
      <p:sp>
        <p:nvSpPr>
          <p:cNvPr id="5" name="Content Placeholder 4">
            <a:extLst>
              <a:ext uri="{FF2B5EF4-FFF2-40B4-BE49-F238E27FC236}">
                <a16:creationId xmlns:a16="http://schemas.microsoft.com/office/drawing/2014/main" id="{B4B48E44-E91D-AA4D-A631-906769B2DF37}"/>
              </a:ext>
            </a:extLst>
          </p:cNvPr>
          <p:cNvSpPr>
            <a:spLocks noGrp="1"/>
          </p:cNvSpPr>
          <p:nvPr>
            <p:ph idx="1"/>
          </p:nvPr>
        </p:nvSpPr>
        <p:spPr/>
        <p:txBody>
          <a:bodyPr>
            <a:normAutofit/>
          </a:bodyPr>
          <a:lstStyle/>
          <a:p>
            <a:pPr algn="just"/>
            <a:r>
              <a:rPr lang="en-US" sz="2400" dirty="0"/>
              <a:t>Create an interface having two implementations (e.g. Color </a:t>
            </a:r>
            <a:r>
              <a:rPr lang="en-US" sz="2400" dirty="0">
                <a:sym typeface="Wingdings" pitchFamily="2" charset="2"/>
              </a:rPr>
              <a:t> Red and Blue)</a:t>
            </a:r>
          </a:p>
          <a:p>
            <a:pPr algn="just"/>
            <a:r>
              <a:rPr lang="en-US" sz="2400" dirty="0">
                <a:sym typeface="Wingdings" pitchFamily="2" charset="2"/>
              </a:rPr>
              <a:t>Create a class (e.g. Car/House) that has a Color field and exemplify the previously discussed cases</a:t>
            </a:r>
          </a:p>
          <a:p>
            <a:pPr algn="just"/>
            <a:r>
              <a:rPr lang="en-US" sz="2400" dirty="0">
                <a:sym typeface="Wingdings" pitchFamily="2" charset="2"/>
              </a:rPr>
              <a:t>In the first case, what happens if we need both red and blue car?</a:t>
            </a:r>
          </a:p>
          <a:p>
            <a:pPr algn="just"/>
            <a:endParaRPr lang="en-US" sz="2400" dirty="0"/>
          </a:p>
        </p:txBody>
      </p:sp>
    </p:spTree>
    <p:extLst>
      <p:ext uri="{BB962C8B-B14F-4D97-AF65-F5344CB8AC3E}">
        <p14:creationId xmlns:p14="http://schemas.microsoft.com/office/powerpoint/2010/main" val="796703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5D5E8-8753-4D42-A521-DD9D670052D9}"/>
              </a:ext>
            </a:extLst>
          </p:cNvPr>
          <p:cNvSpPr>
            <a:spLocks noGrp="1"/>
          </p:cNvSpPr>
          <p:nvPr>
            <p:ph type="title"/>
          </p:nvPr>
        </p:nvSpPr>
        <p:spPr/>
        <p:txBody>
          <a:bodyPr/>
          <a:lstStyle/>
          <a:p>
            <a:pPr algn="ctr"/>
            <a:r>
              <a:rPr lang="en-US" dirty="0"/>
              <a:t>Dependency Injection</a:t>
            </a:r>
          </a:p>
        </p:txBody>
      </p:sp>
      <p:sp>
        <p:nvSpPr>
          <p:cNvPr id="3" name="Content Placeholder 2">
            <a:extLst>
              <a:ext uri="{FF2B5EF4-FFF2-40B4-BE49-F238E27FC236}">
                <a16:creationId xmlns:a16="http://schemas.microsoft.com/office/drawing/2014/main" id="{90C22F90-B812-5745-84C0-EF8FC67B498C}"/>
              </a:ext>
            </a:extLst>
          </p:cNvPr>
          <p:cNvSpPr>
            <a:spLocks noGrp="1"/>
          </p:cNvSpPr>
          <p:nvPr>
            <p:ph idx="1"/>
          </p:nvPr>
        </p:nvSpPr>
        <p:spPr>
          <a:xfrm>
            <a:off x="677334" y="1776248"/>
            <a:ext cx="8596668" cy="4472151"/>
          </a:xfrm>
        </p:spPr>
        <p:txBody>
          <a:bodyPr>
            <a:normAutofit/>
          </a:bodyPr>
          <a:lstStyle/>
          <a:p>
            <a:pPr algn="just"/>
            <a:r>
              <a:rPr lang="en-US" sz="2000" b="1" dirty="0"/>
              <a:t>Dependency Injection</a:t>
            </a:r>
            <a:r>
              <a:rPr lang="en-US" sz="2000" dirty="0"/>
              <a:t> is a technique in which an object receives other objects that it depends on</a:t>
            </a:r>
          </a:p>
          <a:p>
            <a:pPr lvl="1" algn="just"/>
            <a:r>
              <a:rPr lang="en-US" sz="1800" dirty="0"/>
              <a:t>These other objects are called </a:t>
            </a:r>
            <a:r>
              <a:rPr lang="en-US" sz="1800" i="1" dirty="0"/>
              <a:t>dependencies</a:t>
            </a:r>
            <a:r>
              <a:rPr lang="en-US" sz="1800" dirty="0"/>
              <a:t> and they will be injected in the class that needs them</a:t>
            </a:r>
          </a:p>
          <a:p>
            <a:pPr algn="just"/>
            <a:r>
              <a:rPr lang="en-US" sz="2000" dirty="0"/>
              <a:t>In Spring we use </a:t>
            </a:r>
            <a:r>
              <a:rPr lang="en-US" sz="2000" b="1" dirty="0"/>
              <a:t>@Autowired </a:t>
            </a:r>
            <a:r>
              <a:rPr lang="en-US" sz="2000" dirty="0"/>
              <a:t>to mark a dependency which Spring is going to resolve and inject</a:t>
            </a:r>
          </a:p>
          <a:p>
            <a:pPr algn="just"/>
            <a:r>
              <a:rPr lang="en-US" sz="2000" dirty="0"/>
              <a:t> This annotation can be used with on:</a:t>
            </a:r>
          </a:p>
          <a:p>
            <a:pPr lvl="1" algn="just"/>
            <a:r>
              <a:rPr lang="en-US" sz="1800" b="1" dirty="0"/>
              <a:t>Constructor</a:t>
            </a:r>
          </a:p>
          <a:p>
            <a:pPr lvl="1" algn="just"/>
            <a:r>
              <a:rPr lang="en-US" sz="1800" b="1" dirty="0"/>
              <a:t>Setter</a:t>
            </a:r>
          </a:p>
          <a:p>
            <a:pPr lvl="1" algn="just"/>
            <a:r>
              <a:rPr lang="en-US" sz="1800" b="1" dirty="0"/>
              <a:t>Field</a:t>
            </a:r>
            <a:endParaRPr lang="en-US" sz="1400" b="1" dirty="0"/>
          </a:p>
        </p:txBody>
      </p:sp>
    </p:spTree>
    <p:extLst>
      <p:ext uri="{BB962C8B-B14F-4D97-AF65-F5344CB8AC3E}">
        <p14:creationId xmlns:p14="http://schemas.microsoft.com/office/powerpoint/2010/main" val="2129623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3825F-10C8-F542-B58B-F9A986EF9534}"/>
              </a:ext>
            </a:extLst>
          </p:cNvPr>
          <p:cNvSpPr>
            <a:spLocks noGrp="1"/>
          </p:cNvSpPr>
          <p:nvPr>
            <p:ph type="title"/>
          </p:nvPr>
        </p:nvSpPr>
        <p:spPr/>
        <p:txBody>
          <a:bodyPr/>
          <a:lstStyle/>
          <a:p>
            <a:r>
              <a:rPr lang="en-US" dirty="0"/>
              <a:t>Dependency Injection</a:t>
            </a:r>
          </a:p>
        </p:txBody>
      </p:sp>
      <p:sp>
        <p:nvSpPr>
          <p:cNvPr id="3" name="Content Placeholder 2">
            <a:extLst>
              <a:ext uri="{FF2B5EF4-FFF2-40B4-BE49-F238E27FC236}">
                <a16:creationId xmlns:a16="http://schemas.microsoft.com/office/drawing/2014/main" id="{1AC9A87A-3452-C641-84E7-B09EEA9F850B}"/>
              </a:ext>
            </a:extLst>
          </p:cNvPr>
          <p:cNvSpPr>
            <a:spLocks noGrp="1"/>
          </p:cNvSpPr>
          <p:nvPr>
            <p:ph idx="1"/>
          </p:nvPr>
        </p:nvSpPr>
        <p:spPr>
          <a:xfrm>
            <a:off x="677334" y="2007477"/>
            <a:ext cx="8596668" cy="4033886"/>
          </a:xfrm>
        </p:spPr>
        <p:txBody>
          <a:bodyPr>
            <a:normAutofit/>
          </a:bodyPr>
          <a:lstStyle/>
          <a:p>
            <a:pPr algn="just"/>
            <a:r>
              <a:rPr lang="en-US" dirty="0"/>
              <a:t>It is a bad practice to mix injection types as it makes the code less readable</a:t>
            </a:r>
          </a:p>
          <a:p>
            <a:pPr lvl="1" algn="just"/>
            <a:r>
              <a:rPr lang="en-US" dirty="0"/>
              <a:t>Note: Sometimes it may necessary to use @Autowired on both constructor and setter (eg. Inject the mandatory dependencies in the constructor and the optional ones via setters)</a:t>
            </a:r>
          </a:p>
          <a:p>
            <a:pPr algn="just"/>
            <a:r>
              <a:rPr lang="en-US" dirty="0"/>
              <a:t>The most recommended way is to use </a:t>
            </a:r>
            <a:r>
              <a:rPr lang="en-US" b="1" dirty="0"/>
              <a:t>constructor</a:t>
            </a:r>
            <a:r>
              <a:rPr lang="en-US" dirty="0"/>
              <a:t> injection because:</a:t>
            </a:r>
          </a:p>
          <a:p>
            <a:pPr lvl="1" algn="just"/>
            <a:r>
              <a:rPr lang="en-US" dirty="0"/>
              <a:t>It is easier to </a:t>
            </a:r>
            <a:r>
              <a:rPr lang="en-US" i="1" dirty="0"/>
              <a:t>test</a:t>
            </a:r>
            <a:endParaRPr lang="en-US" dirty="0"/>
          </a:p>
          <a:p>
            <a:pPr lvl="1" algn="just"/>
            <a:r>
              <a:rPr lang="en-US" dirty="0"/>
              <a:t>Easier to identify </a:t>
            </a:r>
            <a:r>
              <a:rPr lang="en-US" i="1" dirty="0"/>
              <a:t>code smells</a:t>
            </a:r>
            <a:r>
              <a:rPr lang="en-US" dirty="0"/>
              <a:t> - if the constructor has too many arguments it may be a sign that our class has too many responsibilities (violates SOLID principles)</a:t>
            </a:r>
          </a:p>
          <a:p>
            <a:pPr lvl="1" algn="just"/>
            <a:r>
              <a:rPr lang="en-US" dirty="0"/>
              <a:t>Immutability - once we create a bean, we cannot modify its dependencies anymore</a:t>
            </a:r>
          </a:p>
          <a:p>
            <a:pPr lvl="2" algn="just"/>
            <a:r>
              <a:rPr lang="en-US" dirty="0"/>
              <a:t>With setter injection, it is possible to inject the dependency after creation —&gt; mutable object</a:t>
            </a:r>
          </a:p>
          <a:p>
            <a:pPr lvl="1" algn="just"/>
            <a:r>
              <a:rPr lang="en-US" dirty="0"/>
              <a:t>Makes the code more robust</a:t>
            </a:r>
          </a:p>
          <a:p>
            <a:endParaRPr lang="en-US" sz="2000" dirty="0"/>
          </a:p>
        </p:txBody>
      </p:sp>
    </p:spTree>
    <p:extLst>
      <p:ext uri="{BB962C8B-B14F-4D97-AF65-F5344CB8AC3E}">
        <p14:creationId xmlns:p14="http://schemas.microsoft.com/office/powerpoint/2010/main" val="683287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CA30E-D645-8A40-997C-A841ABFDE53D}"/>
              </a:ext>
            </a:extLst>
          </p:cNvPr>
          <p:cNvSpPr>
            <a:spLocks noGrp="1"/>
          </p:cNvSpPr>
          <p:nvPr>
            <p:ph type="title"/>
          </p:nvPr>
        </p:nvSpPr>
        <p:spPr>
          <a:xfrm>
            <a:off x="5925310" y="2789767"/>
            <a:ext cx="3854528" cy="1278466"/>
          </a:xfrm>
        </p:spPr>
        <p:txBody>
          <a:bodyPr>
            <a:normAutofit/>
          </a:bodyPr>
          <a:lstStyle/>
          <a:p>
            <a:r>
              <a:rPr lang="en-US" sz="2800" dirty="0"/>
              <a:t>Constructor injection</a:t>
            </a:r>
          </a:p>
        </p:txBody>
      </p:sp>
      <p:pic>
        <p:nvPicPr>
          <p:cNvPr id="5" name="Content Placeholder 4">
            <a:extLst>
              <a:ext uri="{FF2B5EF4-FFF2-40B4-BE49-F238E27FC236}">
                <a16:creationId xmlns:a16="http://schemas.microsoft.com/office/drawing/2014/main" id="{A5EA0B4A-B970-984C-B5A3-FAAB7F7E5298}"/>
              </a:ext>
            </a:extLst>
          </p:cNvPr>
          <p:cNvPicPr>
            <a:picLocks noGrp="1" noChangeAspect="1"/>
          </p:cNvPicPr>
          <p:nvPr>
            <p:ph idx="1"/>
          </p:nvPr>
        </p:nvPicPr>
        <p:blipFill>
          <a:blip r:embed="rId2"/>
          <a:stretch>
            <a:fillRect/>
          </a:stretch>
        </p:blipFill>
        <p:spPr>
          <a:xfrm>
            <a:off x="466585" y="2693773"/>
            <a:ext cx="5219020" cy="2440151"/>
          </a:xfrm>
          <a:prstGeom prst="rect">
            <a:avLst/>
          </a:prstGeom>
        </p:spPr>
      </p:pic>
    </p:spTree>
    <p:extLst>
      <p:ext uri="{BB962C8B-B14F-4D97-AF65-F5344CB8AC3E}">
        <p14:creationId xmlns:p14="http://schemas.microsoft.com/office/powerpoint/2010/main" val="3900039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CA30E-D645-8A40-997C-A841ABFDE53D}"/>
              </a:ext>
            </a:extLst>
          </p:cNvPr>
          <p:cNvSpPr>
            <a:spLocks noGrp="1"/>
          </p:cNvSpPr>
          <p:nvPr>
            <p:ph type="title"/>
          </p:nvPr>
        </p:nvSpPr>
        <p:spPr>
          <a:xfrm>
            <a:off x="6513827" y="2690797"/>
            <a:ext cx="3854528" cy="1278466"/>
          </a:xfrm>
        </p:spPr>
        <p:txBody>
          <a:bodyPr>
            <a:normAutofit/>
          </a:bodyPr>
          <a:lstStyle/>
          <a:p>
            <a:r>
              <a:rPr lang="en-US" sz="2800" dirty="0"/>
              <a:t>Setter injection</a:t>
            </a:r>
          </a:p>
        </p:txBody>
      </p:sp>
      <p:pic>
        <p:nvPicPr>
          <p:cNvPr id="3" name="Picture 2">
            <a:extLst>
              <a:ext uri="{FF2B5EF4-FFF2-40B4-BE49-F238E27FC236}">
                <a16:creationId xmlns:a16="http://schemas.microsoft.com/office/drawing/2014/main" id="{F480F38E-6B18-A040-99AF-245C5FC78CF3}"/>
              </a:ext>
            </a:extLst>
          </p:cNvPr>
          <p:cNvPicPr>
            <a:picLocks noChangeAspect="1"/>
          </p:cNvPicPr>
          <p:nvPr/>
        </p:nvPicPr>
        <p:blipFill>
          <a:blip r:embed="rId2"/>
          <a:stretch>
            <a:fillRect/>
          </a:stretch>
        </p:blipFill>
        <p:spPr>
          <a:xfrm>
            <a:off x="825284" y="2672262"/>
            <a:ext cx="5575515" cy="2440718"/>
          </a:xfrm>
          <a:prstGeom prst="rect">
            <a:avLst/>
          </a:prstGeom>
        </p:spPr>
      </p:pic>
    </p:spTree>
    <p:extLst>
      <p:ext uri="{BB962C8B-B14F-4D97-AF65-F5344CB8AC3E}">
        <p14:creationId xmlns:p14="http://schemas.microsoft.com/office/powerpoint/2010/main" val="3003300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CA30E-D645-8A40-997C-A841ABFDE53D}"/>
              </a:ext>
            </a:extLst>
          </p:cNvPr>
          <p:cNvSpPr>
            <a:spLocks noGrp="1"/>
          </p:cNvSpPr>
          <p:nvPr>
            <p:ph type="title"/>
          </p:nvPr>
        </p:nvSpPr>
        <p:spPr>
          <a:xfrm>
            <a:off x="6513827" y="2690797"/>
            <a:ext cx="3854528" cy="1278466"/>
          </a:xfrm>
        </p:spPr>
        <p:txBody>
          <a:bodyPr>
            <a:normAutofit/>
          </a:bodyPr>
          <a:lstStyle/>
          <a:p>
            <a:r>
              <a:rPr lang="en-US" sz="2800" dirty="0"/>
              <a:t>Field injection</a:t>
            </a:r>
          </a:p>
        </p:txBody>
      </p:sp>
      <p:pic>
        <p:nvPicPr>
          <p:cNvPr id="4" name="Picture 3">
            <a:extLst>
              <a:ext uri="{FF2B5EF4-FFF2-40B4-BE49-F238E27FC236}">
                <a16:creationId xmlns:a16="http://schemas.microsoft.com/office/drawing/2014/main" id="{86C658FF-0C67-3F4D-BD93-F4C4543699BA}"/>
              </a:ext>
            </a:extLst>
          </p:cNvPr>
          <p:cNvPicPr>
            <a:picLocks noChangeAspect="1"/>
          </p:cNvPicPr>
          <p:nvPr/>
        </p:nvPicPr>
        <p:blipFill>
          <a:blip r:embed="rId2"/>
          <a:stretch>
            <a:fillRect/>
          </a:stretch>
        </p:blipFill>
        <p:spPr>
          <a:xfrm>
            <a:off x="667436" y="2959852"/>
            <a:ext cx="5428564" cy="2018822"/>
          </a:xfrm>
          <a:prstGeom prst="rect">
            <a:avLst/>
          </a:prstGeom>
        </p:spPr>
      </p:pic>
    </p:spTree>
    <p:extLst>
      <p:ext uri="{BB962C8B-B14F-4D97-AF65-F5344CB8AC3E}">
        <p14:creationId xmlns:p14="http://schemas.microsoft.com/office/powerpoint/2010/main" val="1324038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8428-0DCF-DE43-90E2-41F173FC71DC}"/>
              </a:ext>
            </a:extLst>
          </p:cNvPr>
          <p:cNvSpPr>
            <a:spLocks noGrp="1"/>
          </p:cNvSpPr>
          <p:nvPr>
            <p:ph type="title"/>
          </p:nvPr>
        </p:nvSpPr>
        <p:spPr/>
        <p:txBody>
          <a:bodyPr/>
          <a:lstStyle/>
          <a:p>
            <a:pPr algn="ctr"/>
            <a:r>
              <a:rPr lang="en-US" dirty="0"/>
              <a:t>Spring Modules</a:t>
            </a:r>
          </a:p>
        </p:txBody>
      </p:sp>
      <p:pic>
        <p:nvPicPr>
          <p:cNvPr id="1026" name="Picture 2" descr="Spring modules - Spring 5 Design Patterns">
            <a:extLst>
              <a:ext uri="{FF2B5EF4-FFF2-40B4-BE49-F238E27FC236}">
                <a16:creationId xmlns:a16="http://schemas.microsoft.com/office/drawing/2014/main" id="{617A4CC5-9E42-F449-AFD5-9965F8038F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66247" y="2013443"/>
            <a:ext cx="5618842"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801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C849A-32A7-E741-BE5B-D3911EBB75F7}"/>
              </a:ext>
            </a:extLst>
          </p:cNvPr>
          <p:cNvSpPr>
            <a:spLocks noGrp="1"/>
          </p:cNvSpPr>
          <p:nvPr>
            <p:ph type="title"/>
          </p:nvPr>
        </p:nvSpPr>
        <p:spPr/>
        <p:txBody>
          <a:bodyPr/>
          <a:lstStyle/>
          <a:p>
            <a:r>
              <a:rPr lang="en-US" dirty="0"/>
              <a:t>Spring Core</a:t>
            </a:r>
          </a:p>
        </p:txBody>
      </p:sp>
      <p:sp>
        <p:nvSpPr>
          <p:cNvPr id="3" name="Content Placeholder 2">
            <a:extLst>
              <a:ext uri="{FF2B5EF4-FFF2-40B4-BE49-F238E27FC236}">
                <a16:creationId xmlns:a16="http://schemas.microsoft.com/office/drawing/2014/main" id="{EFEC6D08-3CF6-A44F-B593-39639656CEC1}"/>
              </a:ext>
            </a:extLst>
          </p:cNvPr>
          <p:cNvSpPr>
            <a:spLocks noGrp="1"/>
          </p:cNvSpPr>
          <p:nvPr>
            <p:ph idx="1"/>
          </p:nvPr>
        </p:nvSpPr>
        <p:spPr>
          <a:xfrm>
            <a:off x="677334" y="1849821"/>
            <a:ext cx="8596668" cy="4191541"/>
          </a:xfrm>
        </p:spPr>
        <p:txBody>
          <a:bodyPr>
            <a:normAutofit fontScale="92500" lnSpcReduction="10000"/>
          </a:bodyPr>
          <a:lstStyle/>
          <a:p>
            <a:r>
              <a:rPr lang="en-US" sz="2400" dirty="0"/>
              <a:t>The </a:t>
            </a:r>
            <a:r>
              <a:rPr lang="en-US" sz="2400" b="1" dirty="0"/>
              <a:t>Core Container</a:t>
            </a:r>
            <a:r>
              <a:rPr lang="en-US" sz="2400" dirty="0"/>
              <a:t> consists of the following modules:</a:t>
            </a:r>
          </a:p>
          <a:p>
            <a:pPr lvl="1"/>
            <a:r>
              <a:rPr lang="en-US" sz="2000" b="1" dirty="0"/>
              <a:t>Core – </a:t>
            </a:r>
            <a:r>
              <a:rPr lang="en-US" sz="2000" dirty="0"/>
              <a:t>provides the fundamental parts of the framework, including the IoC and Dependency Injection features</a:t>
            </a:r>
            <a:endParaRPr lang="en-US" sz="2000" b="1" dirty="0"/>
          </a:p>
          <a:p>
            <a:pPr lvl="1"/>
            <a:r>
              <a:rPr lang="en-US" sz="2000" b="1" dirty="0"/>
              <a:t>Beans - </a:t>
            </a:r>
            <a:r>
              <a:rPr lang="en-US" sz="2000" dirty="0"/>
              <a:t>provides BeanFactory, which is a sophisticated implementation of the factory pattern</a:t>
            </a:r>
            <a:endParaRPr lang="en-US" sz="2000" b="1" dirty="0"/>
          </a:p>
          <a:p>
            <a:pPr lvl="1"/>
            <a:r>
              <a:rPr lang="en-US" sz="2000" b="1" dirty="0"/>
              <a:t>Context </a:t>
            </a:r>
            <a:r>
              <a:rPr lang="en-US" sz="2000" dirty="0"/>
              <a:t>– built on the solid base provided by the Core and Beans modules and it is a medium to access any objects defined and configured</a:t>
            </a:r>
          </a:p>
          <a:p>
            <a:pPr lvl="2"/>
            <a:r>
              <a:rPr lang="en-US" sz="1800" dirty="0"/>
              <a:t>The </a:t>
            </a:r>
            <a:r>
              <a:rPr lang="en-US" sz="1800" i="1" dirty="0"/>
              <a:t>ApplicationContext</a:t>
            </a:r>
            <a:r>
              <a:rPr lang="en-US" sz="1800" dirty="0"/>
              <a:t> interface is the central point of the Context module</a:t>
            </a:r>
            <a:endParaRPr lang="en-US" sz="1800" b="1" dirty="0"/>
          </a:p>
          <a:p>
            <a:pPr lvl="1"/>
            <a:r>
              <a:rPr lang="en-US" sz="2000" b="1" dirty="0"/>
              <a:t>Expression Language</a:t>
            </a:r>
            <a:r>
              <a:rPr lang="en-US" sz="2000" dirty="0"/>
              <a:t> (SpEL) - provides a powerful expression language for querying and manipulating an object graph at runtime (e.g. retrieval of objects by name)</a:t>
            </a:r>
          </a:p>
        </p:txBody>
      </p:sp>
    </p:spTree>
    <p:extLst>
      <p:ext uri="{BB962C8B-B14F-4D97-AF65-F5344CB8AC3E}">
        <p14:creationId xmlns:p14="http://schemas.microsoft.com/office/powerpoint/2010/main" val="4027761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3DA4-09B0-5D4B-BC37-8B7D605F5A2F}"/>
              </a:ext>
            </a:extLst>
          </p:cNvPr>
          <p:cNvSpPr>
            <a:spLocks noGrp="1"/>
          </p:cNvSpPr>
          <p:nvPr>
            <p:ph type="title"/>
          </p:nvPr>
        </p:nvSpPr>
        <p:spPr/>
        <p:txBody>
          <a:bodyPr/>
          <a:lstStyle/>
          <a:p>
            <a:r>
              <a:rPr lang="en-US" dirty="0"/>
              <a:t>Spring Core - Explained</a:t>
            </a:r>
          </a:p>
        </p:txBody>
      </p:sp>
      <p:sp>
        <p:nvSpPr>
          <p:cNvPr id="3" name="Content Placeholder 2">
            <a:extLst>
              <a:ext uri="{FF2B5EF4-FFF2-40B4-BE49-F238E27FC236}">
                <a16:creationId xmlns:a16="http://schemas.microsoft.com/office/drawing/2014/main" id="{6BA73303-7B57-0744-88E0-BF5F27A3D779}"/>
              </a:ext>
            </a:extLst>
          </p:cNvPr>
          <p:cNvSpPr>
            <a:spLocks noGrp="1"/>
          </p:cNvSpPr>
          <p:nvPr>
            <p:ph idx="1"/>
          </p:nvPr>
        </p:nvSpPr>
        <p:spPr/>
        <p:txBody>
          <a:bodyPr>
            <a:normAutofit/>
          </a:bodyPr>
          <a:lstStyle/>
          <a:p>
            <a:pPr algn="just"/>
            <a:r>
              <a:rPr lang="en-US" sz="2000" dirty="0"/>
              <a:t>Think of the </a:t>
            </a:r>
            <a:r>
              <a:rPr lang="en-US" sz="2000" b="1" dirty="0"/>
              <a:t>Context</a:t>
            </a:r>
            <a:r>
              <a:rPr lang="en-US" sz="2000" dirty="0"/>
              <a:t> like a bag that holds all your java </a:t>
            </a:r>
            <a:r>
              <a:rPr lang="en-US" sz="2000" b="1" dirty="0"/>
              <a:t>Beans</a:t>
            </a:r>
            <a:r>
              <a:rPr lang="en-US" sz="2000" dirty="0"/>
              <a:t> </a:t>
            </a:r>
          </a:p>
          <a:p>
            <a:pPr algn="just"/>
            <a:r>
              <a:rPr lang="en-US" sz="2000" dirty="0"/>
              <a:t>The </a:t>
            </a:r>
            <a:r>
              <a:rPr lang="en-US" sz="2000" b="1" dirty="0"/>
              <a:t>Beans </a:t>
            </a:r>
            <a:r>
              <a:rPr lang="en-US" sz="2000" dirty="0"/>
              <a:t>are all the Java objects that are instantiated and managed by Spring (using configuration metadata)</a:t>
            </a:r>
          </a:p>
          <a:p>
            <a:pPr algn="just"/>
            <a:r>
              <a:rPr lang="en-US" sz="2000" dirty="0"/>
              <a:t>At the application startup you instruct the Context on what Beans to create. </a:t>
            </a:r>
          </a:p>
          <a:p>
            <a:pPr algn="just"/>
            <a:r>
              <a:rPr lang="en-US" sz="2000" dirty="0"/>
              <a:t>If a Bean is more complex and has multiple dependencies, the Context will handle those for you as well</a:t>
            </a:r>
          </a:p>
          <a:p>
            <a:pPr algn="just"/>
            <a:r>
              <a:rPr lang="en-US" sz="2000" dirty="0"/>
              <a:t>After that, every time you need to use a Bean you just ask the Context for it</a:t>
            </a:r>
          </a:p>
          <a:p>
            <a:pPr algn="just"/>
            <a:endParaRPr lang="en-US" sz="2000" dirty="0"/>
          </a:p>
        </p:txBody>
      </p:sp>
    </p:spTree>
    <p:extLst>
      <p:ext uri="{BB962C8B-B14F-4D97-AF65-F5344CB8AC3E}">
        <p14:creationId xmlns:p14="http://schemas.microsoft.com/office/powerpoint/2010/main" val="313629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53C83-272C-4540-9197-5AF42862CDCB}"/>
              </a:ext>
            </a:extLst>
          </p:cNvPr>
          <p:cNvSpPr>
            <a:spLocks noGrp="1"/>
          </p:cNvSpPr>
          <p:nvPr>
            <p:ph type="title"/>
          </p:nvPr>
        </p:nvSpPr>
        <p:spPr/>
        <p:txBody>
          <a:bodyPr/>
          <a:lstStyle/>
          <a:p>
            <a:r>
              <a:rPr lang="en-US" dirty="0"/>
              <a:t>Spring Core Maven Dependencies</a:t>
            </a:r>
            <a:br>
              <a:rPr lang="en-US" dirty="0"/>
            </a:br>
            <a:endParaRPr lang="en-US" dirty="0"/>
          </a:p>
        </p:txBody>
      </p:sp>
      <p:pic>
        <p:nvPicPr>
          <p:cNvPr id="4" name="Content Placeholder 3">
            <a:extLst>
              <a:ext uri="{FF2B5EF4-FFF2-40B4-BE49-F238E27FC236}">
                <a16:creationId xmlns:a16="http://schemas.microsoft.com/office/drawing/2014/main" id="{5C90BB67-312F-444E-8C1B-3A21BD8DE961}"/>
              </a:ext>
            </a:extLst>
          </p:cNvPr>
          <p:cNvPicPr>
            <a:picLocks noGrp="1" noChangeAspect="1"/>
          </p:cNvPicPr>
          <p:nvPr>
            <p:ph idx="1"/>
          </p:nvPr>
        </p:nvPicPr>
        <p:blipFill>
          <a:blip r:embed="rId2"/>
          <a:stretch>
            <a:fillRect/>
          </a:stretch>
        </p:blipFill>
        <p:spPr>
          <a:xfrm>
            <a:off x="2762631" y="1741214"/>
            <a:ext cx="4426073" cy="3902841"/>
          </a:xfrm>
          <a:prstGeom prst="rect">
            <a:avLst/>
          </a:prstGeom>
        </p:spPr>
      </p:pic>
      <p:sp>
        <p:nvSpPr>
          <p:cNvPr id="6" name="TextBox 5">
            <a:extLst>
              <a:ext uri="{FF2B5EF4-FFF2-40B4-BE49-F238E27FC236}">
                <a16:creationId xmlns:a16="http://schemas.microsoft.com/office/drawing/2014/main" id="{2814953C-02B5-0F43-8ABE-925A3AF9E25B}"/>
              </a:ext>
            </a:extLst>
          </p:cNvPr>
          <p:cNvSpPr txBox="1"/>
          <p:nvPr/>
        </p:nvSpPr>
        <p:spPr>
          <a:xfrm>
            <a:off x="2929850" y="5847538"/>
            <a:ext cx="4091633" cy="461665"/>
          </a:xfrm>
          <a:prstGeom prst="rect">
            <a:avLst/>
          </a:prstGeom>
          <a:noFill/>
        </p:spPr>
        <p:txBody>
          <a:bodyPr wrap="none" rtlCol="0">
            <a:spAutoFit/>
          </a:bodyPr>
          <a:lstStyle/>
          <a:p>
            <a:pPr algn="ctr"/>
            <a:r>
              <a:rPr lang="en-US" sz="1200" dirty="0"/>
              <a:t>Note: You should always use the latest versions available</a:t>
            </a:r>
          </a:p>
          <a:p>
            <a:pPr algn="ctr"/>
            <a:r>
              <a:rPr lang="en-US" sz="1200" dirty="0"/>
              <a:t>The latest now (Sep 2020) is 5.2.8.RELEASE</a:t>
            </a:r>
          </a:p>
        </p:txBody>
      </p:sp>
    </p:spTree>
    <p:extLst>
      <p:ext uri="{BB962C8B-B14F-4D97-AF65-F5344CB8AC3E}">
        <p14:creationId xmlns:p14="http://schemas.microsoft.com/office/powerpoint/2010/main" val="3865229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87AF-256D-9E43-92AD-6CE95C65232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038B142-154E-2645-9E34-854863B2B650}"/>
              </a:ext>
            </a:extLst>
          </p:cNvPr>
          <p:cNvSpPr>
            <a:spLocks noGrp="1"/>
          </p:cNvSpPr>
          <p:nvPr>
            <p:ph idx="1"/>
          </p:nvPr>
        </p:nvSpPr>
        <p:spPr/>
        <p:txBody>
          <a:bodyPr>
            <a:normAutofit lnSpcReduction="10000"/>
          </a:bodyPr>
          <a:lstStyle/>
          <a:p>
            <a:pPr>
              <a:buFont typeface="+mj-lt"/>
              <a:buAutoNum type="arabicPeriod"/>
            </a:pPr>
            <a:r>
              <a:rPr lang="en-US" sz="2400" dirty="0"/>
              <a:t>Spring Framework</a:t>
            </a:r>
          </a:p>
          <a:p>
            <a:pPr>
              <a:buFont typeface="+mj-lt"/>
              <a:buAutoNum type="arabicPeriod"/>
            </a:pPr>
            <a:r>
              <a:rPr lang="en-US" sz="2400" dirty="0"/>
              <a:t>Spring Core</a:t>
            </a:r>
          </a:p>
          <a:p>
            <a:pPr>
              <a:buFont typeface="+mj-lt"/>
              <a:buAutoNum type="arabicPeriod"/>
            </a:pPr>
            <a:r>
              <a:rPr lang="en-US" sz="2400" dirty="0"/>
              <a:t>Spring Boot</a:t>
            </a:r>
          </a:p>
          <a:p>
            <a:pPr>
              <a:buFont typeface="+mj-lt"/>
              <a:buAutoNum type="arabicPeriod"/>
            </a:pPr>
            <a:r>
              <a:rPr lang="en-US" sz="2400" dirty="0"/>
              <a:t>Spring Data</a:t>
            </a:r>
          </a:p>
          <a:p>
            <a:pPr>
              <a:buFont typeface="+mj-lt"/>
              <a:buAutoNum type="arabicPeriod"/>
            </a:pPr>
            <a:r>
              <a:rPr lang="en-US" sz="2400" dirty="0"/>
              <a:t>Spring REST API</a:t>
            </a:r>
          </a:p>
          <a:p>
            <a:pPr>
              <a:buFont typeface="+mj-lt"/>
              <a:buAutoNum type="arabicPeriod"/>
            </a:pPr>
            <a:r>
              <a:rPr lang="en-US" sz="2400" dirty="0"/>
              <a:t>Spring Security</a:t>
            </a:r>
          </a:p>
          <a:p>
            <a:pPr>
              <a:buFont typeface="+mj-lt"/>
              <a:buAutoNum type="arabicPeriod"/>
            </a:pPr>
            <a:r>
              <a:rPr lang="en-US" sz="2400" dirty="0"/>
              <a:t>Spring MVC</a:t>
            </a:r>
          </a:p>
          <a:p>
            <a:pPr>
              <a:buFont typeface="+mj-lt"/>
              <a:buAutoNum type="arabicPeriod"/>
            </a:pPr>
            <a:r>
              <a:rPr lang="en-US" sz="2400" dirty="0"/>
              <a:t>Thymeleaf</a:t>
            </a:r>
          </a:p>
          <a:p>
            <a:pPr>
              <a:buSzPct val="100000"/>
              <a:buFont typeface="+mj-lt"/>
              <a:buAutoNum type="arabicPeriod"/>
            </a:pPr>
            <a:endParaRPr lang="en-US" dirty="0"/>
          </a:p>
        </p:txBody>
      </p:sp>
    </p:spTree>
    <p:extLst>
      <p:ext uri="{BB962C8B-B14F-4D97-AF65-F5344CB8AC3E}">
        <p14:creationId xmlns:p14="http://schemas.microsoft.com/office/powerpoint/2010/main" val="1714594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5D4DF-36B6-B940-A6B2-6B952C1808D1}"/>
              </a:ext>
            </a:extLst>
          </p:cNvPr>
          <p:cNvSpPr>
            <a:spLocks noGrp="1"/>
          </p:cNvSpPr>
          <p:nvPr>
            <p:ph type="title"/>
          </p:nvPr>
        </p:nvSpPr>
        <p:spPr/>
        <p:txBody>
          <a:bodyPr/>
          <a:lstStyle/>
          <a:p>
            <a:r>
              <a:rPr lang="en-US" dirty="0"/>
              <a:t>IoC Container</a:t>
            </a:r>
          </a:p>
        </p:txBody>
      </p:sp>
      <p:sp>
        <p:nvSpPr>
          <p:cNvPr id="3" name="Content Placeholder 2">
            <a:extLst>
              <a:ext uri="{FF2B5EF4-FFF2-40B4-BE49-F238E27FC236}">
                <a16:creationId xmlns:a16="http://schemas.microsoft.com/office/drawing/2014/main" id="{40EEB034-17ED-A548-9AA2-7BC0D465A353}"/>
              </a:ext>
            </a:extLst>
          </p:cNvPr>
          <p:cNvSpPr>
            <a:spLocks noGrp="1"/>
          </p:cNvSpPr>
          <p:nvPr>
            <p:ph idx="1"/>
          </p:nvPr>
        </p:nvSpPr>
        <p:spPr>
          <a:xfrm>
            <a:off x="677334" y="1513490"/>
            <a:ext cx="8596668" cy="4734909"/>
          </a:xfrm>
        </p:spPr>
        <p:txBody>
          <a:bodyPr>
            <a:normAutofit fontScale="92500" lnSpcReduction="20000"/>
          </a:bodyPr>
          <a:lstStyle/>
          <a:p>
            <a:pPr algn="just"/>
            <a:r>
              <a:rPr lang="en-US" dirty="0"/>
              <a:t>The IoC container is at the core of the Spring Framework. </a:t>
            </a:r>
          </a:p>
          <a:p>
            <a:pPr algn="just"/>
            <a:r>
              <a:rPr lang="en-US" dirty="0"/>
              <a:t>The container will:</a:t>
            </a:r>
          </a:p>
          <a:p>
            <a:pPr lvl="1" algn="just"/>
            <a:r>
              <a:rPr lang="en-US" dirty="0"/>
              <a:t>Create the objects</a:t>
            </a:r>
          </a:p>
          <a:p>
            <a:pPr lvl="1" algn="just"/>
            <a:r>
              <a:rPr lang="en-US" dirty="0"/>
              <a:t>Wire them together</a:t>
            </a:r>
          </a:p>
          <a:p>
            <a:pPr lvl="1" algn="just"/>
            <a:r>
              <a:rPr lang="en-US" dirty="0"/>
              <a:t>Configure them</a:t>
            </a:r>
          </a:p>
          <a:p>
            <a:pPr lvl="1" algn="just"/>
            <a:r>
              <a:rPr lang="en-US" dirty="0"/>
              <a:t>Manage their complete life cycle from creation till destruction</a:t>
            </a:r>
          </a:p>
          <a:p>
            <a:pPr algn="just"/>
            <a:r>
              <a:rPr lang="en-US" dirty="0"/>
              <a:t>The Spring container uses </a:t>
            </a:r>
            <a:r>
              <a:rPr lang="en-US" i="1" dirty="0"/>
              <a:t>Dependency Injection </a:t>
            </a:r>
            <a:r>
              <a:rPr lang="en-US" dirty="0"/>
              <a:t>to manage the components that make up an application</a:t>
            </a:r>
          </a:p>
          <a:p>
            <a:pPr algn="just"/>
            <a:r>
              <a:rPr lang="en-US" dirty="0"/>
              <a:t>The container gets its instructions on what objects to instantiate, configure, and assemble by reading the configuration metadata provided</a:t>
            </a:r>
          </a:p>
          <a:p>
            <a:pPr algn="just"/>
            <a:r>
              <a:rPr lang="en-US" dirty="0"/>
              <a:t>The configuration metadata can be represented either by:</a:t>
            </a:r>
          </a:p>
          <a:p>
            <a:pPr lvl="1" algn="just"/>
            <a:r>
              <a:rPr lang="en-US" b="1" dirty="0"/>
              <a:t>XML</a:t>
            </a:r>
          </a:p>
          <a:p>
            <a:pPr lvl="1" algn="just"/>
            <a:r>
              <a:rPr lang="en-US" b="1" dirty="0"/>
              <a:t>Java annotations </a:t>
            </a:r>
          </a:p>
          <a:p>
            <a:pPr lvl="2" algn="just"/>
            <a:r>
              <a:rPr lang="en-US" b="1" dirty="0"/>
              <a:t>@Bean method in a @Configuration class</a:t>
            </a:r>
          </a:p>
          <a:p>
            <a:pPr lvl="2" algn="just"/>
            <a:r>
              <a:rPr lang="en-US" b="1" dirty="0"/>
              <a:t>@Component on class</a:t>
            </a:r>
          </a:p>
        </p:txBody>
      </p:sp>
    </p:spTree>
    <p:extLst>
      <p:ext uri="{BB962C8B-B14F-4D97-AF65-F5344CB8AC3E}">
        <p14:creationId xmlns:p14="http://schemas.microsoft.com/office/powerpoint/2010/main" val="4174981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929A6-8B66-714D-AB15-90F721CDA68D}"/>
              </a:ext>
            </a:extLst>
          </p:cNvPr>
          <p:cNvSpPr>
            <a:spLocks noGrp="1"/>
          </p:cNvSpPr>
          <p:nvPr>
            <p:ph type="title"/>
          </p:nvPr>
        </p:nvSpPr>
        <p:spPr/>
        <p:txBody>
          <a:bodyPr>
            <a:normAutofit/>
          </a:bodyPr>
          <a:lstStyle/>
          <a:p>
            <a:r>
              <a:rPr lang="en-US" sz="4000" dirty="0"/>
              <a:t>Configuration - XML</a:t>
            </a:r>
          </a:p>
        </p:txBody>
      </p:sp>
      <p:pic>
        <p:nvPicPr>
          <p:cNvPr id="4" name="Content Placeholder 3">
            <a:extLst>
              <a:ext uri="{FF2B5EF4-FFF2-40B4-BE49-F238E27FC236}">
                <a16:creationId xmlns:a16="http://schemas.microsoft.com/office/drawing/2014/main" id="{6E6B8C77-A297-F540-B9CB-E92B98B0A250}"/>
              </a:ext>
            </a:extLst>
          </p:cNvPr>
          <p:cNvPicPr>
            <a:picLocks noGrp="1" noChangeAspect="1"/>
          </p:cNvPicPr>
          <p:nvPr>
            <p:ph idx="1"/>
          </p:nvPr>
        </p:nvPicPr>
        <p:blipFill>
          <a:blip r:embed="rId2"/>
          <a:stretch>
            <a:fillRect/>
          </a:stretch>
        </p:blipFill>
        <p:spPr>
          <a:xfrm>
            <a:off x="677863" y="2174789"/>
            <a:ext cx="8813432" cy="3760397"/>
          </a:xfrm>
          <a:prstGeom prst="rect">
            <a:avLst/>
          </a:prstGeom>
        </p:spPr>
      </p:pic>
    </p:spTree>
    <p:extLst>
      <p:ext uri="{BB962C8B-B14F-4D97-AF65-F5344CB8AC3E}">
        <p14:creationId xmlns:p14="http://schemas.microsoft.com/office/powerpoint/2010/main" val="3974211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929A6-8B66-714D-AB15-90F721CDA68D}"/>
              </a:ext>
            </a:extLst>
          </p:cNvPr>
          <p:cNvSpPr>
            <a:spLocks noGrp="1"/>
          </p:cNvSpPr>
          <p:nvPr>
            <p:ph type="title"/>
          </p:nvPr>
        </p:nvSpPr>
        <p:spPr/>
        <p:txBody>
          <a:bodyPr>
            <a:normAutofit/>
          </a:bodyPr>
          <a:lstStyle/>
          <a:p>
            <a:r>
              <a:rPr lang="en-US" dirty="0"/>
              <a:t>Configuration – Java</a:t>
            </a:r>
            <a:br>
              <a:rPr lang="en-US" dirty="0"/>
            </a:br>
            <a:r>
              <a:rPr lang="en-US" sz="2800" dirty="0"/>
              <a:t>(Bean </a:t>
            </a:r>
            <a:r>
              <a:rPr lang="en-US" sz="2400" dirty="0"/>
              <a:t>method</a:t>
            </a:r>
            <a:r>
              <a:rPr lang="en-US" sz="2800" dirty="0"/>
              <a:t>)</a:t>
            </a:r>
            <a:endParaRPr lang="en-US" dirty="0"/>
          </a:p>
        </p:txBody>
      </p:sp>
      <p:pic>
        <p:nvPicPr>
          <p:cNvPr id="3" name="Picture 2">
            <a:extLst>
              <a:ext uri="{FF2B5EF4-FFF2-40B4-BE49-F238E27FC236}">
                <a16:creationId xmlns:a16="http://schemas.microsoft.com/office/drawing/2014/main" id="{DDC9CC86-7D53-1845-8414-0150761D2D21}"/>
              </a:ext>
            </a:extLst>
          </p:cNvPr>
          <p:cNvPicPr>
            <a:picLocks noChangeAspect="1"/>
          </p:cNvPicPr>
          <p:nvPr/>
        </p:nvPicPr>
        <p:blipFill>
          <a:blip r:embed="rId2"/>
          <a:stretch>
            <a:fillRect/>
          </a:stretch>
        </p:blipFill>
        <p:spPr>
          <a:xfrm>
            <a:off x="2389229" y="2146354"/>
            <a:ext cx="6557063" cy="3599366"/>
          </a:xfrm>
          <a:prstGeom prst="rect">
            <a:avLst/>
          </a:prstGeom>
        </p:spPr>
      </p:pic>
    </p:spTree>
    <p:extLst>
      <p:ext uri="{BB962C8B-B14F-4D97-AF65-F5344CB8AC3E}">
        <p14:creationId xmlns:p14="http://schemas.microsoft.com/office/powerpoint/2010/main" val="2922255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929A6-8B66-714D-AB15-90F721CDA68D}"/>
              </a:ext>
            </a:extLst>
          </p:cNvPr>
          <p:cNvSpPr>
            <a:spLocks noGrp="1"/>
          </p:cNvSpPr>
          <p:nvPr>
            <p:ph type="title"/>
          </p:nvPr>
        </p:nvSpPr>
        <p:spPr/>
        <p:txBody>
          <a:bodyPr>
            <a:normAutofit/>
          </a:bodyPr>
          <a:lstStyle/>
          <a:p>
            <a:r>
              <a:rPr lang="en-US" dirty="0"/>
              <a:t>Configuration – Java</a:t>
            </a:r>
            <a:br>
              <a:rPr lang="en-US" dirty="0"/>
            </a:br>
            <a:r>
              <a:rPr lang="en-US" sz="2800" dirty="0"/>
              <a:t>(Component class)</a:t>
            </a:r>
            <a:endParaRPr lang="en-US" dirty="0"/>
          </a:p>
        </p:txBody>
      </p:sp>
      <p:pic>
        <p:nvPicPr>
          <p:cNvPr id="4" name="Picture 3">
            <a:extLst>
              <a:ext uri="{FF2B5EF4-FFF2-40B4-BE49-F238E27FC236}">
                <a16:creationId xmlns:a16="http://schemas.microsoft.com/office/drawing/2014/main" id="{96DCF7B7-CFB7-5D41-8F8E-CF2BD82DC601}"/>
              </a:ext>
            </a:extLst>
          </p:cNvPr>
          <p:cNvPicPr>
            <a:picLocks noChangeAspect="1"/>
          </p:cNvPicPr>
          <p:nvPr/>
        </p:nvPicPr>
        <p:blipFill>
          <a:blip r:embed="rId2"/>
          <a:stretch>
            <a:fillRect/>
          </a:stretch>
        </p:blipFill>
        <p:spPr>
          <a:xfrm>
            <a:off x="677334" y="2340589"/>
            <a:ext cx="5257714" cy="914045"/>
          </a:xfrm>
          <a:prstGeom prst="rect">
            <a:avLst/>
          </a:prstGeom>
        </p:spPr>
      </p:pic>
      <p:pic>
        <p:nvPicPr>
          <p:cNvPr id="5" name="Picture 4">
            <a:extLst>
              <a:ext uri="{FF2B5EF4-FFF2-40B4-BE49-F238E27FC236}">
                <a16:creationId xmlns:a16="http://schemas.microsoft.com/office/drawing/2014/main" id="{16F04DCF-4F63-CF4B-A78D-D6E127A840DE}"/>
              </a:ext>
            </a:extLst>
          </p:cNvPr>
          <p:cNvPicPr>
            <a:picLocks noChangeAspect="1"/>
          </p:cNvPicPr>
          <p:nvPr/>
        </p:nvPicPr>
        <p:blipFill>
          <a:blip r:embed="rId3"/>
          <a:stretch>
            <a:fillRect/>
          </a:stretch>
        </p:blipFill>
        <p:spPr>
          <a:xfrm>
            <a:off x="677334" y="3740335"/>
            <a:ext cx="8714707" cy="1514788"/>
          </a:xfrm>
          <a:prstGeom prst="rect">
            <a:avLst/>
          </a:prstGeom>
        </p:spPr>
      </p:pic>
    </p:spTree>
    <p:extLst>
      <p:ext uri="{BB962C8B-B14F-4D97-AF65-F5344CB8AC3E}">
        <p14:creationId xmlns:p14="http://schemas.microsoft.com/office/powerpoint/2010/main" val="3342352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8914-B0CF-624C-9183-EC224ED5453B}"/>
              </a:ext>
            </a:extLst>
          </p:cNvPr>
          <p:cNvSpPr>
            <a:spLocks noGrp="1"/>
          </p:cNvSpPr>
          <p:nvPr>
            <p:ph type="title"/>
          </p:nvPr>
        </p:nvSpPr>
        <p:spPr/>
        <p:txBody>
          <a:bodyPr/>
          <a:lstStyle/>
          <a:p>
            <a:r>
              <a:rPr lang="en-US" dirty="0"/>
              <a:t>Annotations</a:t>
            </a:r>
          </a:p>
        </p:txBody>
      </p:sp>
      <p:sp>
        <p:nvSpPr>
          <p:cNvPr id="3" name="Content Placeholder 2">
            <a:extLst>
              <a:ext uri="{FF2B5EF4-FFF2-40B4-BE49-F238E27FC236}">
                <a16:creationId xmlns:a16="http://schemas.microsoft.com/office/drawing/2014/main" id="{6B23F15C-8107-9E42-8BDD-5CEE4B56119D}"/>
              </a:ext>
            </a:extLst>
          </p:cNvPr>
          <p:cNvSpPr>
            <a:spLocks noGrp="1"/>
          </p:cNvSpPr>
          <p:nvPr>
            <p:ph idx="1"/>
          </p:nvPr>
        </p:nvSpPr>
        <p:spPr>
          <a:xfrm>
            <a:off x="677334" y="1502979"/>
            <a:ext cx="8596668" cy="4876800"/>
          </a:xfrm>
        </p:spPr>
        <p:txBody>
          <a:bodyPr>
            <a:normAutofit fontScale="92500" lnSpcReduction="20000"/>
          </a:bodyPr>
          <a:lstStyle/>
          <a:p>
            <a:pPr algn="just">
              <a:lnSpc>
                <a:spcPct val="150000"/>
              </a:lnSpc>
            </a:pPr>
            <a:r>
              <a:rPr lang="en-US" sz="2000" b="1" dirty="0"/>
              <a:t>@Autowired</a:t>
            </a:r>
            <a:r>
              <a:rPr lang="en-US" sz="2000" dirty="0"/>
              <a:t> - mark a dependency which Spring is going to resolve and inject</a:t>
            </a:r>
          </a:p>
          <a:p>
            <a:pPr algn="just">
              <a:lnSpc>
                <a:spcPct val="150000"/>
              </a:lnSpc>
            </a:pPr>
            <a:r>
              <a:rPr lang="en-US" sz="2000" b="1" dirty="0"/>
              <a:t>@Qualifier</a:t>
            </a:r>
            <a:r>
              <a:rPr lang="en-US" sz="2000" dirty="0"/>
              <a:t> - when there are multiple implementations of the same bean, we can specify which one we want by name, e.g. @Qualifier(“myBean”)</a:t>
            </a:r>
          </a:p>
          <a:p>
            <a:pPr algn="just">
              <a:lnSpc>
                <a:spcPct val="150000"/>
              </a:lnSpc>
            </a:pPr>
            <a:r>
              <a:rPr lang="en-US" sz="2000" b="1" dirty="0"/>
              <a:t>@Primary</a:t>
            </a:r>
            <a:r>
              <a:rPr lang="en-US" sz="2000" dirty="0"/>
              <a:t> - when having multiple implementations, marks the one that will be used as default</a:t>
            </a:r>
          </a:p>
          <a:p>
            <a:pPr algn="just">
              <a:lnSpc>
                <a:spcPct val="150000"/>
              </a:lnSpc>
            </a:pPr>
            <a:r>
              <a:rPr lang="en-US" sz="2000" b="1" dirty="0"/>
              <a:t>@Configuration</a:t>
            </a:r>
            <a:r>
              <a:rPr lang="en-US" sz="2000" dirty="0"/>
              <a:t> classes can contain bean definition methods annotated with @Bean</a:t>
            </a:r>
          </a:p>
          <a:p>
            <a:pPr algn="just">
              <a:lnSpc>
                <a:spcPct val="150000"/>
              </a:lnSpc>
            </a:pPr>
            <a:r>
              <a:rPr lang="en-US" sz="2000" b="1" dirty="0"/>
              <a:t>@ComponentScan</a:t>
            </a:r>
            <a:r>
              <a:rPr lang="en-US" sz="2000" dirty="0"/>
              <a:t> – to allow Spring to know the packages to scan for annotated components</a:t>
            </a:r>
          </a:p>
          <a:p>
            <a:pPr lvl="1" algn="just">
              <a:lnSpc>
                <a:spcPct val="150000"/>
              </a:lnSpc>
            </a:pPr>
            <a:r>
              <a:rPr lang="en-US" sz="1800" dirty="0"/>
              <a:t>Always used with @Configuration annotation</a:t>
            </a:r>
          </a:p>
          <a:p>
            <a:pPr marL="0" indent="0" algn="just">
              <a:lnSpc>
                <a:spcPct val="150000"/>
              </a:lnSpc>
              <a:buNone/>
            </a:pPr>
            <a:endParaRPr lang="en-US" sz="2000" dirty="0"/>
          </a:p>
        </p:txBody>
      </p:sp>
    </p:spTree>
    <p:extLst>
      <p:ext uri="{BB962C8B-B14F-4D97-AF65-F5344CB8AC3E}">
        <p14:creationId xmlns:p14="http://schemas.microsoft.com/office/powerpoint/2010/main" val="3213234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8914-B0CF-624C-9183-EC224ED5453B}"/>
              </a:ext>
            </a:extLst>
          </p:cNvPr>
          <p:cNvSpPr>
            <a:spLocks noGrp="1"/>
          </p:cNvSpPr>
          <p:nvPr>
            <p:ph type="title"/>
          </p:nvPr>
        </p:nvSpPr>
        <p:spPr/>
        <p:txBody>
          <a:bodyPr/>
          <a:lstStyle/>
          <a:p>
            <a:r>
              <a:rPr lang="en-US" dirty="0"/>
              <a:t>Annotations</a:t>
            </a:r>
          </a:p>
        </p:txBody>
      </p:sp>
      <p:sp>
        <p:nvSpPr>
          <p:cNvPr id="3" name="Content Placeholder 2">
            <a:extLst>
              <a:ext uri="{FF2B5EF4-FFF2-40B4-BE49-F238E27FC236}">
                <a16:creationId xmlns:a16="http://schemas.microsoft.com/office/drawing/2014/main" id="{6B23F15C-8107-9E42-8BDD-5CEE4B56119D}"/>
              </a:ext>
            </a:extLst>
          </p:cNvPr>
          <p:cNvSpPr>
            <a:spLocks noGrp="1"/>
          </p:cNvSpPr>
          <p:nvPr>
            <p:ph idx="1"/>
          </p:nvPr>
        </p:nvSpPr>
        <p:spPr>
          <a:xfrm>
            <a:off x="677334" y="1692875"/>
            <a:ext cx="8596668" cy="4686903"/>
          </a:xfrm>
        </p:spPr>
        <p:txBody>
          <a:bodyPr>
            <a:normAutofit fontScale="85000" lnSpcReduction="10000"/>
          </a:bodyPr>
          <a:lstStyle/>
          <a:p>
            <a:pPr algn="just">
              <a:lnSpc>
                <a:spcPct val="150000"/>
              </a:lnSpc>
            </a:pPr>
            <a:r>
              <a:rPr lang="en-US" sz="2000" b="1" dirty="0"/>
              <a:t>@Bean</a:t>
            </a:r>
            <a:r>
              <a:rPr lang="en-US" sz="2000" dirty="0"/>
              <a:t> - method level annotation used on the methods that create beans</a:t>
            </a:r>
          </a:p>
          <a:p>
            <a:pPr algn="just">
              <a:lnSpc>
                <a:spcPct val="150000"/>
              </a:lnSpc>
            </a:pPr>
            <a:r>
              <a:rPr lang="en-US" sz="2000" b="1" dirty="0"/>
              <a:t>@Component</a:t>
            </a:r>
            <a:r>
              <a:rPr lang="en-US" sz="2000" dirty="0"/>
              <a:t> - class level annotation that marks them as beans, discovered at component scanning and added in application context </a:t>
            </a:r>
          </a:p>
          <a:p>
            <a:pPr algn="just">
              <a:lnSpc>
                <a:spcPct val="150000"/>
              </a:lnSpc>
            </a:pPr>
            <a:r>
              <a:rPr lang="en-US" sz="2000" b="1" dirty="0"/>
              <a:t>@Value</a:t>
            </a:r>
            <a:r>
              <a:rPr lang="en-US" sz="2000" dirty="0"/>
              <a:t> - injecting property values into beans. Compatible with constructor, setter and field injection</a:t>
            </a:r>
          </a:p>
          <a:p>
            <a:pPr lvl="1" algn="just">
              <a:lnSpc>
                <a:spcPct val="150000"/>
              </a:lnSpc>
            </a:pPr>
            <a:r>
              <a:rPr lang="en-US" sz="1800" dirty="0"/>
              <a:t>Injecting static values is not very helpful, but it can be also used to inject values from external sources (e.g. - properties/yaml files)</a:t>
            </a:r>
          </a:p>
          <a:p>
            <a:pPr algn="just">
              <a:lnSpc>
                <a:spcPct val="150000"/>
              </a:lnSpc>
            </a:pPr>
            <a:r>
              <a:rPr lang="en-US" sz="2000" b="1" dirty="0"/>
              <a:t>@Lazy</a:t>
            </a:r>
            <a:r>
              <a:rPr lang="en-US" sz="2000" dirty="0"/>
              <a:t> – initializes the bean only when it is first requested for</a:t>
            </a:r>
          </a:p>
          <a:p>
            <a:pPr lvl="1" algn="just">
              <a:lnSpc>
                <a:spcPct val="150000"/>
              </a:lnSpc>
            </a:pPr>
            <a:r>
              <a:rPr lang="en-US" sz="1800" dirty="0"/>
              <a:t>It can also be used on @Configuration classes (meaning all the beans in that configuration class should be lazy initialized)</a:t>
            </a:r>
          </a:p>
          <a:p>
            <a:pPr algn="just">
              <a:lnSpc>
                <a:spcPct val="150000"/>
              </a:lnSpc>
            </a:pPr>
            <a:r>
              <a:rPr lang="en-US" sz="2000" b="1" dirty="0"/>
              <a:t>@Scope </a:t>
            </a:r>
            <a:r>
              <a:rPr lang="en-US" sz="2000" dirty="0"/>
              <a:t>– defines the scope of a bean</a:t>
            </a:r>
            <a:endParaRPr lang="en-US" sz="2000" b="1" dirty="0"/>
          </a:p>
          <a:p>
            <a:pPr marL="0" indent="0" algn="just">
              <a:lnSpc>
                <a:spcPct val="150000"/>
              </a:lnSpc>
              <a:buNone/>
            </a:pPr>
            <a:endParaRPr lang="en-US" sz="2000" dirty="0"/>
          </a:p>
        </p:txBody>
      </p:sp>
    </p:spTree>
    <p:extLst>
      <p:ext uri="{BB962C8B-B14F-4D97-AF65-F5344CB8AC3E}">
        <p14:creationId xmlns:p14="http://schemas.microsoft.com/office/powerpoint/2010/main" val="2332392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B3E1E-6992-3B47-8947-8216C0770221}"/>
              </a:ext>
            </a:extLst>
          </p:cNvPr>
          <p:cNvSpPr>
            <a:spLocks noGrp="1"/>
          </p:cNvSpPr>
          <p:nvPr>
            <p:ph type="title"/>
          </p:nvPr>
        </p:nvSpPr>
        <p:spPr/>
        <p:txBody>
          <a:bodyPr/>
          <a:lstStyle/>
          <a:p>
            <a:r>
              <a:rPr lang="en-US" dirty="0"/>
              <a:t>@Qualifier - example</a:t>
            </a:r>
          </a:p>
        </p:txBody>
      </p:sp>
      <p:pic>
        <p:nvPicPr>
          <p:cNvPr id="17" name="Content Placeholder 16" descr="A screenshot of a cell phone&#10;&#10;Description automatically generated">
            <a:extLst>
              <a:ext uri="{FF2B5EF4-FFF2-40B4-BE49-F238E27FC236}">
                <a16:creationId xmlns:a16="http://schemas.microsoft.com/office/drawing/2014/main" id="{FB242899-FBE9-9340-B03C-DFD62545D731}"/>
              </a:ext>
            </a:extLst>
          </p:cNvPr>
          <p:cNvPicPr>
            <a:picLocks noGrp="1" noChangeAspect="1"/>
          </p:cNvPicPr>
          <p:nvPr>
            <p:ph sz="half" idx="1"/>
          </p:nvPr>
        </p:nvPicPr>
        <p:blipFill>
          <a:blip r:embed="rId2"/>
          <a:stretch>
            <a:fillRect/>
          </a:stretch>
        </p:blipFill>
        <p:spPr>
          <a:xfrm>
            <a:off x="5655245" y="1952369"/>
            <a:ext cx="3729967" cy="4099697"/>
          </a:xfrm>
        </p:spPr>
      </p:pic>
      <p:pic>
        <p:nvPicPr>
          <p:cNvPr id="19" name="Picture 18" descr="A screenshot of a cell phone&#10;&#10;Description automatically generated">
            <a:extLst>
              <a:ext uri="{FF2B5EF4-FFF2-40B4-BE49-F238E27FC236}">
                <a16:creationId xmlns:a16="http://schemas.microsoft.com/office/drawing/2014/main" id="{E4E2FF27-18EE-F84B-84E1-8CA5F8D44EEC}"/>
              </a:ext>
            </a:extLst>
          </p:cNvPr>
          <p:cNvPicPr>
            <a:picLocks noChangeAspect="1"/>
          </p:cNvPicPr>
          <p:nvPr/>
        </p:nvPicPr>
        <p:blipFill>
          <a:blip r:embed="rId3"/>
          <a:stretch>
            <a:fillRect/>
          </a:stretch>
        </p:blipFill>
        <p:spPr>
          <a:xfrm>
            <a:off x="412626" y="3126259"/>
            <a:ext cx="5010744" cy="1149178"/>
          </a:xfrm>
          <a:prstGeom prst="rect">
            <a:avLst/>
          </a:prstGeom>
        </p:spPr>
      </p:pic>
    </p:spTree>
    <p:extLst>
      <p:ext uri="{BB962C8B-B14F-4D97-AF65-F5344CB8AC3E}">
        <p14:creationId xmlns:p14="http://schemas.microsoft.com/office/powerpoint/2010/main" val="2513670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DDC5AD2-8F10-5F46-8461-822A3B6DEC9C}"/>
              </a:ext>
            </a:extLst>
          </p:cNvPr>
          <p:cNvSpPr>
            <a:spLocks noGrp="1"/>
          </p:cNvSpPr>
          <p:nvPr>
            <p:ph type="title"/>
          </p:nvPr>
        </p:nvSpPr>
        <p:spPr>
          <a:xfrm>
            <a:off x="383060" y="643467"/>
            <a:ext cx="4493740" cy="1375608"/>
          </a:xfrm>
        </p:spPr>
        <p:txBody>
          <a:bodyPr anchor="ctr">
            <a:normAutofit/>
          </a:bodyPr>
          <a:lstStyle/>
          <a:p>
            <a:r>
              <a:rPr lang="en-US" dirty="0">
                <a:solidFill>
                  <a:schemeClr val="bg1"/>
                </a:solidFill>
              </a:rPr>
              <a:t>@Primary - example</a:t>
            </a:r>
          </a:p>
        </p:txBody>
      </p:sp>
      <p:sp>
        <p:nvSpPr>
          <p:cNvPr id="9" name="Content Placeholder 8">
            <a:extLst>
              <a:ext uri="{FF2B5EF4-FFF2-40B4-BE49-F238E27FC236}">
                <a16:creationId xmlns:a16="http://schemas.microsoft.com/office/drawing/2014/main" id="{9B2F727A-DDE0-4977-824F-57BC5BEADCE5}"/>
              </a:ext>
            </a:extLst>
          </p:cNvPr>
          <p:cNvSpPr>
            <a:spLocks noGrp="1"/>
          </p:cNvSpPr>
          <p:nvPr>
            <p:ph idx="1"/>
          </p:nvPr>
        </p:nvSpPr>
        <p:spPr>
          <a:xfrm>
            <a:off x="614596" y="2197661"/>
            <a:ext cx="3973943" cy="3440110"/>
          </a:xfrm>
        </p:spPr>
        <p:txBody>
          <a:bodyPr>
            <a:normAutofit/>
          </a:bodyPr>
          <a:lstStyle/>
          <a:p>
            <a:r>
              <a:rPr lang="en-US" sz="2000" dirty="0">
                <a:solidFill>
                  <a:schemeClr val="bg1"/>
                </a:solidFill>
              </a:rPr>
              <a:t>In the Driver class, without the @Primary annotation on Car, Spring would not have known which dependency to inject</a:t>
            </a:r>
          </a:p>
          <a:p>
            <a:r>
              <a:rPr lang="en-US" sz="2000" dirty="0">
                <a:solidFill>
                  <a:schemeClr val="bg1"/>
                </a:solidFill>
              </a:rPr>
              <a:t>Would have resulted in a runtime exception</a:t>
            </a:r>
          </a:p>
        </p:txBody>
      </p:sp>
      <p:pic>
        <p:nvPicPr>
          <p:cNvPr id="5" name="Content Placeholder 4" descr="A screenshot of a cell phone&#10;&#10;Description automatically generated">
            <a:extLst>
              <a:ext uri="{FF2B5EF4-FFF2-40B4-BE49-F238E27FC236}">
                <a16:creationId xmlns:a16="http://schemas.microsoft.com/office/drawing/2014/main" id="{F9F4D007-C438-2D43-9CB8-687A82B0F474}"/>
              </a:ext>
            </a:extLst>
          </p:cNvPr>
          <p:cNvPicPr>
            <a:picLocks noChangeAspect="1"/>
          </p:cNvPicPr>
          <p:nvPr/>
        </p:nvPicPr>
        <p:blipFill>
          <a:blip r:embed="rId2"/>
          <a:stretch>
            <a:fillRect/>
          </a:stretch>
        </p:blipFill>
        <p:spPr>
          <a:xfrm>
            <a:off x="6860777" y="972608"/>
            <a:ext cx="3613947" cy="4900269"/>
          </a:xfrm>
          <a:prstGeom prst="rect">
            <a:avLst/>
          </a:prstGeom>
        </p:spPr>
      </p:pic>
      <p:sp>
        <p:nvSpPr>
          <p:cNvPr id="18" name="Isosceles Triangle 1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925931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225A-FE6B-4246-A6CA-F03B974879B6}"/>
              </a:ext>
            </a:extLst>
          </p:cNvPr>
          <p:cNvSpPr>
            <a:spLocks noGrp="1"/>
          </p:cNvSpPr>
          <p:nvPr>
            <p:ph type="title"/>
          </p:nvPr>
        </p:nvSpPr>
        <p:spPr/>
        <p:txBody>
          <a:bodyPr/>
          <a:lstStyle/>
          <a:p>
            <a:r>
              <a:rPr lang="en-US" dirty="0"/>
              <a:t>Bean Scopes</a:t>
            </a:r>
            <a:br>
              <a:rPr lang="en-US" dirty="0"/>
            </a:br>
            <a:endParaRPr lang="en-US" dirty="0"/>
          </a:p>
        </p:txBody>
      </p:sp>
      <p:sp>
        <p:nvSpPr>
          <p:cNvPr id="3" name="Content Placeholder 2">
            <a:extLst>
              <a:ext uri="{FF2B5EF4-FFF2-40B4-BE49-F238E27FC236}">
                <a16:creationId xmlns:a16="http://schemas.microsoft.com/office/drawing/2014/main" id="{30E1A640-5FD5-F443-A135-23F381153187}"/>
              </a:ext>
            </a:extLst>
          </p:cNvPr>
          <p:cNvSpPr>
            <a:spLocks noGrp="1"/>
          </p:cNvSpPr>
          <p:nvPr>
            <p:ph idx="1"/>
          </p:nvPr>
        </p:nvSpPr>
        <p:spPr>
          <a:xfrm>
            <a:off x="677334" y="1513490"/>
            <a:ext cx="8596668" cy="4734909"/>
          </a:xfrm>
        </p:spPr>
        <p:txBody>
          <a:bodyPr>
            <a:normAutofit fontScale="92500" lnSpcReduction="10000"/>
          </a:bodyPr>
          <a:lstStyle/>
          <a:p>
            <a:pPr algn="just"/>
            <a:r>
              <a:rPr lang="en-US" sz="1600" dirty="0"/>
              <a:t>When defining a bean you have the option of declaring a scope for that bean.</a:t>
            </a:r>
          </a:p>
          <a:p>
            <a:pPr algn="just"/>
            <a:r>
              <a:rPr lang="en-US" sz="1600" dirty="0"/>
              <a:t>Specify the bean scope with </a:t>
            </a:r>
            <a:r>
              <a:rPr lang="en-US" sz="1600" b="1" dirty="0"/>
              <a:t>@Scope</a:t>
            </a:r>
            <a:r>
              <a:rPr lang="en-US" sz="1600" dirty="0"/>
              <a:t> annotation</a:t>
            </a:r>
            <a:endParaRPr lang="en-US" sz="1400" dirty="0"/>
          </a:p>
          <a:p>
            <a:pPr algn="just"/>
            <a:r>
              <a:rPr lang="en-US" sz="1600" dirty="0"/>
              <a:t>Bean scopes (the last 3 are only available for web applications):</a:t>
            </a:r>
          </a:p>
          <a:p>
            <a:pPr lvl="1" algn="just"/>
            <a:r>
              <a:rPr lang="en-US" sz="1400" b="1" dirty="0"/>
              <a:t>singleton </a:t>
            </a:r>
          </a:p>
          <a:p>
            <a:pPr lvl="2" algn="just"/>
            <a:r>
              <a:rPr lang="en-US" sz="1200" dirty="0"/>
              <a:t>The default one (even when not having scope annotation at all)</a:t>
            </a:r>
          </a:p>
          <a:p>
            <a:pPr lvl="2" algn="just"/>
            <a:r>
              <a:rPr lang="en-US" sz="1200" dirty="0"/>
              <a:t>The container creates exactly one instance of the object defined by that bean definition</a:t>
            </a:r>
          </a:p>
          <a:p>
            <a:pPr lvl="2" algn="just"/>
            <a:r>
              <a:rPr lang="en-US" sz="1200" dirty="0"/>
              <a:t>This single instance is stored in a cache of such singleton beans and all subsequent requests and references for that named bean return the cached object</a:t>
            </a:r>
          </a:p>
          <a:p>
            <a:pPr lvl="1" algn="just"/>
            <a:r>
              <a:rPr lang="en-US" sz="1400" b="1" dirty="0"/>
              <a:t>prototype </a:t>
            </a:r>
          </a:p>
          <a:p>
            <a:pPr lvl="2" algn="just"/>
            <a:r>
              <a:rPr lang="en-US" sz="1200" dirty="0"/>
              <a:t>The container creates a new bean instance of the object every time a request for that specific bean is made</a:t>
            </a:r>
          </a:p>
          <a:p>
            <a:pPr lvl="2" algn="just"/>
            <a:r>
              <a:rPr lang="en-US" sz="1200" dirty="0"/>
              <a:t>E.g. @Scope(“prototype”) on a bean</a:t>
            </a:r>
          </a:p>
          <a:p>
            <a:pPr lvl="1" algn="just"/>
            <a:r>
              <a:rPr lang="en-US" sz="1400" b="1" dirty="0"/>
              <a:t>request </a:t>
            </a:r>
          </a:p>
          <a:p>
            <a:pPr lvl="2" algn="just"/>
            <a:r>
              <a:rPr lang="en-US" sz="1200" dirty="0"/>
              <a:t>during the lifetime of a HTTP request</a:t>
            </a:r>
          </a:p>
          <a:p>
            <a:pPr lvl="1" algn="just"/>
            <a:r>
              <a:rPr lang="en-US" sz="1400" b="1" dirty="0"/>
              <a:t>session </a:t>
            </a:r>
          </a:p>
          <a:p>
            <a:pPr lvl="2" algn="just"/>
            <a:r>
              <a:rPr lang="en-US" sz="1200" dirty="0"/>
              <a:t>during the lifetime of a HTTP session</a:t>
            </a:r>
          </a:p>
          <a:p>
            <a:pPr lvl="1" algn="just"/>
            <a:r>
              <a:rPr lang="en-US" sz="1400" b="1" dirty="0"/>
              <a:t>global-session</a:t>
            </a:r>
            <a:endParaRPr lang="en-US" sz="1400" dirty="0"/>
          </a:p>
          <a:p>
            <a:pPr algn="just"/>
            <a:endParaRPr lang="en-US" sz="1600" dirty="0"/>
          </a:p>
        </p:txBody>
      </p:sp>
    </p:spTree>
    <p:extLst>
      <p:ext uri="{BB962C8B-B14F-4D97-AF65-F5344CB8AC3E}">
        <p14:creationId xmlns:p14="http://schemas.microsoft.com/office/powerpoint/2010/main" val="551862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38849-25E5-1046-9512-31BCE35B40F1}"/>
              </a:ext>
            </a:extLst>
          </p:cNvPr>
          <p:cNvSpPr>
            <a:spLocks noGrp="1"/>
          </p:cNvSpPr>
          <p:nvPr>
            <p:ph type="title"/>
          </p:nvPr>
        </p:nvSpPr>
        <p:spPr/>
        <p:txBody>
          <a:bodyPr>
            <a:normAutofit/>
          </a:bodyPr>
          <a:lstStyle/>
          <a:p>
            <a:r>
              <a:rPr lang="en-US" sz="4400" dirty="0"/>
              <a:t>Bean Life Cycle</a:t>
            </a:r>
          </a:p>
        </p:txBody>
      </p:sp>
      <p:graphicFrame>
        <p:nvGraphicFramePr>
          <p:cNvPr id="4" name="Content Placeholder 3">
            <a:extLst>
              <a:ext uri="{FF2B5EF4-FFF2-40B4-BE49-F238E27FC236}">
                <a16:creationId xmlns:a16="http://schemas.microsoft.com/office/drawing/2014/main" id="{F53421F3-8104-7546-A31D-A02D83276FF2}"/>
              </a:ext>
            </a:extLst>
          </p:cNvPr>
          <p:cNvGraphicFramePr>
            <a:graphicFrameLocks noGrp="1"/>
          </p:cNvGraphicFramePr>
          <p:nvPr>
            <p:ph idx="1"/>
            <p:extLst>
              <p:ext uri="{D42A27DB-BD31-4B8C-83A1-F6EECF244321}">
                <p14:modId xmlns:p14="http://schemas.microsoft.com/office/powerpoint/2010/main" val="3473747551"/>
              </p:ext>
            </p:extLst>
          </p:nvPr>
        </p:nvGraphicFramePr>
        <p:xfrm>
          <a:off x="1704681" y="1791729"/>
          <a:ext cx="6541974" cy="4336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7973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B05E-01E1-8740-9036-221D5954CD3E}"/>
              </a:ext>
            </a:extLst>
          </p:cNvPr>
          <p:cNvSpPr>
            <a:spLocks noGrp="1"/>
          </p:cNvSpPr>
          <p:nvPr>
            <p:ph type="title"/>
          </p:nvPr>
        </p:nvSpPr>
        <p:spPr/>
        <p:txBody>
          <a:bodyPr>
            <a:normAutofit/>
          </a:bodyPr>
          <a:lstStyle/>
          <a:p>
            <a:r>
              <a:rPr lang="en-US" sz="4400" dirty="0"/>
              <a:t>What is a Framework</a:t>
            </a:r>
          </a:p>
        </p:txBody>
      </p:sp>
      <p:sp>
        <p:nvSpPr>
          <p:cNvPr id="3" name="Content Placeholder 2">
            <a:extLst>
              <a:ext uri="{FF2B5EF4-FFF2-40B4-BE49-F238E27FC236}">
                <a16:creationId xmlns:a16="http://schemas.microsoft.com/office/drawing/2014/main" id="{EC9CD99C-55B8-884C-82F2-EEF0533DFEFE}"/>
              </a:ext>
            </a:extLst>
          </p:cNvPr>
          <p:cNvSpPr>
            <a:spLocks noGrp="1"/>
          </p:cNvSpPr>
          <p:nvPr>
            <p:ph idx="1"/>
          </p:nvPr>
        </p:nvSpPr>
        <p:spPr/>
        <p:txBody>
          <a:bodyPr>
            <a:normAutofit fontScale="77500" lnSpcReduction="20000"/>
          </a:bodyPr>
          <a:lstStyle/>
          <a:p>
            <a:pPr algn="just"/>
            <a:r>
              <a:rPr lang="en-US" sz="2400" dirty="0"/>
              <a:t>A </a:t>
            </a:r>
            <a:r>
              <a:rPr lang="en-US" sz="2400" b="1" dirty="0"/>
              <a:t>software framework</a:t>
            </a:r>
            <a:r>
              <a:rPr lang="en-US" sz="2400" dirty="0"/>
              <a:t> is an </a:t>
            </a:r>
            <a:r>
              <a:rPr lang="en-US" sz="2400" i="1" dirty="0"/>
              <a:t>abstraction</a:t>
            </a:r>
            <a:r>
              <a:rPr lang="en-US" sz="2400" dirty="0"/>
              <a:t> in which software providing generic functionality can be selectively changed by additional user-written code</a:t>
            </a:r>
          </a:p>
          <a:p>
            <a:pPr algn="just"/>
            <a:r>
              <a:rPr lang="en-US" sz="2400" dirty="0"/>
              <a:t>It defines a skeleton (usually contains many libraries and other pre-written code) where the programmer will add its own features to fill those blanks</a:t>
            </a:r>
          </a:p>
          <a:p>
            <a:pPr algn="just"/>
            <a:r>
              <a:rPr lang="en-US" sz="2400" dirty="0"/>
              <a:t>It provides a standard way to build and deploy applications and is a universal, reusable software environment</a:t>
            </a:r>
          </a:p>
          <a:p>
            <a:pPr algn="just"/>
            <a:r>
              <a:rPr lang="en-US" sz="2400" dirty="0"/>
              <a:t>A framework is a tool used to implement applications of a standard structure </a:t>
            </a:r>
          </a:p>
          <a:p>
            <a:pPr algn="just"/>
            <a:r>
              <a:rPr lang="en-US" sz="2400" dirty="0"/>
              <a:t>It lets developers create applications fast</a:t>
            </a:r>
          </a:p>
          <a:p>
            <a:pPr algn="just"/>
            <a:r>
              <a:rPr lang="en-US" sz="2400" dirty="0"/>
              <a:t>The framework code, in general, is not supposed to be modified</a:t>
            </a:r>
          </a:p>
          <a:p>
            <a:pPr lvl="1" algn="just"/>
            <a:r>
              <a:rPr lang="en-US" sz="2200" dirty="0"/>
              <a:t>Users can extend the framework, but cannot modify its code</a:t>
            </a:r>
          </a:p>
          <a:p>
            <a:pPr marL="0" indent="0" algn="just">
              <a:buNone/>
            </a:pPr>
            <a:endParaRPr lang="en-US" sz="2400" dirty="0"/>
          </a:p>
        </p:txBody>
      </p:sp>
    </p:spTree>
    <p:extLst>
      <p:ext uri="{BB962C8B-B14F-4D97-AF65-F5344CB8AC3E}">
        <p14:creationId xmlns:p14="http://schemas.microsoft.com/office/powerpoint/2010/main" val="3744898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07D2D-919E-094A-9E2F-082F95ED0645}"/>
              </a:ext>
            </a:extLst>
          </p:cNvPr>
          <p:cNvSpPr>
            <a:spLocks noGrp="1"/>
          </p:cNvSpPr>
          <p:nvPr>
            <p:ph type="title"/>
          </p:nvPr>
        </p:nvSpPr>
        <p:spPr/>
        <p:txBody>
          <a:bodyPr/>
          <a:lstStyle/>
          <a:p>
            <a:r>
              <a:rPr lang="en-US" dirty="0"/>
              <a:t>Annotations</a:t>
            </a:r>
          </a:p>
        </p:txBody>
      </p:sp>
      <p:sp>
        <p:nvSpPr>
          <p:cNvPr id="3" name="Content Placeholder 2">
            <a:extLst>
              <a:ext uri="{FF2B5EF4-FFF2-40B4-BE49-F238E27FC236}">
                <a16:creationId xmlns:a16="http://schemas.microsoft.com/office/drawing/2014/main" id="{51CDC71E-C554-B542-A9B7-E9C5E86C9B13}"/>
              </a:ext>
            </a:extLst>
          </p:cNvPr>
          <p:cNvSpPr>
            <a:spLocks noGrp="1"/>
          </p:cNvSpPr>
          <p:nvPr>
            <p:ph idx="1"/>
          </p:nvPr>
        </p:nvSpPr>
        <p:spPr>
          <a:xfrm>
            <a:off x="677334" y="1655805"/>
            <a:ext cx="8596668" cy="4385557"/>
          </a:xfrm>
        </p:spPr>
        <p:txBody>
          <a:bodyPr>
            <a:normAutofit fontScale="92500" lnSpcReduction="10000"/>
          </a:bodyPr>
          <a:lstStyle/>
          <a:p>
            <a:pPr algn="just"/>
            <a:r>
              <a:rPr lang="en-US" b="1" dirty="0"/>
              <a:t>@PostConstruct </a:t>
            </a:r>
          </a:p>
          <a:p>
            <a:pPr lvl="1" algn="just"/>
            <a:r>
              <a:rPr lang="en-US" dirty="0"/>
              <a:t>Used for annotating a method that should be run once immediately after the bean’s initialization</a:t>
            </a:r>
          </a:p>
          <a:p>
            <a:pPr lvl="1" algn="just"/>
            <a:r>
              <a:rPr lang="en-US" dirty="0"/>
              <a:t>These method will run even if there is nothing to initialize</a:t>
            </a:r>
          </a:p>
          <a:p>
            <a:pPr lvl="1" algn="just"/>
            <a:r>
              <a:rPr lang="en-US" dirty="0"/>
              <a:t>The method needs to be void and can have any access level, but cannot be static</a:t>
            </a:r>
          </a:p>
          <a:p>
            <a:pPr algn="just"/>
            <a:r>
              <a:rPr lang="en-US" b="1" dirty="0"/>
              <a:t>@PreDestroy</a:t>
            </a:r>
          </a:p>
          <a:p>
            <a:pPr lvl="1" algn="just"/>
            <a:r>
              <a:rPr lang="en-US" dirty="0"/>
              <a:t>This method will run only once, just before Spring removes our bean from the application context</a:t>
            </a:r>
          </a:p>
          <a:p>
            <a:pPr lvl="1" algn="just"/>
            <a:r>
              <a:rPr lang="en-US" dirty="0"/>
              <a:t>The method needs to be void and can have any access level, but cannot be static</a:t>
            </a:r>
          </a:p>
          <a:p>
            <a:pPr lvl="1" algn="just"/>
            <a:r>
              <a:rPr lang="en-US" dirty="0"/>
              <a:t>Used to perform clean-up tasks before the bean gets destroyed</a:t>
            </a:r>
          </a:p>
          <a:p>
            <a:pPr algn="just"/>
            <a:r>
              <a:rPr lang="en-US" dirty="0"/>
              <a:t>Specify the init/destroy methods in @Bean annotation with:</a:t>
            </a:r>
          </a:p>
          <a:p>
            <a:pPr lvl="1" algn="just"/>
            <a:r>
              <a:rPr lang="en-US" b="1" dirty="0"/>
              <a:t>initMethod</a:t>
            </a:r>
            <a:r>
              <a:rPr lang="en-US" dirty="0"/>
              <a:t>=“initMethodName”</a:t>
            </a:r>
          </a:p>
          <a:p>
            <a:pPr lvl="1" algn="just"/>
            <a:r>
              <a:rPr lang="en-US" b="1" dirty="0"/>
              <a:t>destroyMethod</a:t>
            </a:r>
            <a:r>
              <a:rPr lang="en-US" dirty="0"/>
              <a:t>=“destroyMethodName”</a:t>
            </a:r>
          </a:p>
        </p:txBody>
      </p:sp>
    </p:spTree>
    <p:extLst>
      <p:ext uri="{BB962C8B-B14F-4D97-AF65-F5344CB8AC3E}">
        <p14:creationId xmlns:p14="http://schemas.microsoft.com/office/powerpoint/2010/main" val="730177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07D2D-919E-094A-9E2F-082F95ED0645}"/>
              </a:ext>
            </a:extLst>
          </p:cNvPr>
          <p:cNvSpPr>
            <a:spLocks noGrp="1"/>
          </p:cNvSpPr>
          <p:nvPr>
            <p:ph type="title"/>
          </p:nvPr>
        </p:nvSpPr>
        <p:spPr/>
        <p:txBody>
          <a:bodyPr>
            <a:normAutofit/>
          </a:bodyPr>
          <a:lstStyle/>
          <a:p>
            <a:r>
              <a:rPr lang="en-US" sz="3200" dirty="0"/>
              <a:t>Spring ApplicationContext</a:t>
            </a:r>
            <a:br>
              <a:rPr lang="en-US" sz="3200" dirty="0"/>
            </a:br>
            <a:r>
              <a:rPr lang="en-US" sz="3200" dirty="0"/>
              <a:t>Container</a:t>
            </a:r>
          </a:p>
        </p:txBody>
      </p:sp>
      <p:sp>
        <p:nvSpPr>
          <p:cNvPr id="3" name="Content Placeholder 2">
            <a:extLst>
              <a:ext uri="{FF2B5EF4-FFF2-40B4-BE49-F238E27FC236}">
                <a16:creationId xmlns:a16="http://schemas.microsoft.com/office/drawing/2014/main" id="{51CDC71E-C554-B542-A9B7-E9C5E86C9B13}"/>
              </a:ext>
            </a:extLst>
          </p:cNvPr>
          <p:cNvSpPr>
            <a:spLocks noGrp="1"/>
          </p:cNvSpPr>
          <p:nvPr>
            <p:ph idx="1"/>
          </p:nvPr>
        </p:nvSpPr>
        <p:spPr>
          <a:xfrm>
            <a:off x="677334" y="1828800"/>
            <a:ext cx="8596668" cy="4212562"/>
          </a:xfrm>
        </p:spPr>
        <p:txBody>
          <a:bodyPr>
            <a:normAutofit lnSpcReduction="10000"/>
          </a:bodyPr>
          <a:lstStyle/>
          <a:p>
            <a:pPr algn="just"/>
            <a:r>
              <a:rPr lang="en-US" sz="2000" b="1" dirty="0"/>
              <a:t>FileSystemXmlApplicationContext</a:t>
            </a:r>
            <a:r>
              <a:rPr lang="en-US" sz="2000" dirty="0"/>
              <a:t> </a:t>
            </a:r>
          </a:p>
          <a:p>
            <a:pPr lvl="1" algn="just"/>
            <a:r>
              <a:rPr lang="en-US" sz="1800" dirty="0"/>
              <a:t>This container loads the definitions of the beans from an XML file. Here you need to provide the </a:t>
            </a:r>
            <a:r>
              <a:rPr lang="en-US" sz="1800" i="1" dirty="0"/>
              <a:t>full path</a:t>
            </a:r>
            <a:r>
              <a:rPr lang="en-US" sz="1800" dirty="0"/>
              <a:t> of the XML bean configuration file to the constructor</a:t>
            </a:r>
          </a:p>
          <a:p>
            <a:pPr algn="just"/>
            <a:r>
              <a:rPr lang="en-US" sz="2000" b="1" dirty="0"/>
              <a:t>ClassPathXmlApplicationContext</a:t>
            </a:r>
            <a:r>
              <a:rPr lang="en-US" sz="2000" dirty="0"/>
              <a:t> </a:t>
            </a:r>
          </a:p>
          <a:p>
            <a:pPr lvl="1" algn="just"/>
            <a:r>
              <a:rPr lang="en-US" sz="1800" dirty="0"/>
              <a:t>This container loads the definitions of the beans from an XML file. Here you do not need to provide the full path of the XML file, but you need to set </a:t>
            </a:r>
            <a:r>
              <a:rPr lang="en-US" sz="1800" i="1" dirty="0"/>
              <a:t>CLASSPATH</a:t>
            </a:r>
            <a:r>
              <a:rPr lang="en-US" sz="1800" dirty="0"/>
              <a:t> properly because this container will look like bean configuration XML file in CLASSPATH</a:t>
            </a:r>
          </a:p>
          <a:p>
            <a:pPr algn="just"/>
            <a:r>
              <a:rPr lang="en-US" sz="2000" b="1" dirty="0"/>
              <a:t>AnnotationConfigApplicationContext</a:t>
            </a:r>
            <a:r>
              <a:rPr lang="en-US" sz="2000" dirty="0"/>
              <a:t> </a:t>
            </a:r>
          </a:p>
          <a:p>
            <a:pPr lvl="1" algn="just"/>
            <a:r>
              <a:rPr lang="en-US" sz="1800" dirty="0"/>
              <a:t>This container loads a @Configuration annotated class and creates the beans defined by its methods</a:t>
            </a:r>
          </a:p>
          <a:p>
            <a:pPr lvl="1" algn="just"/>
            <a:r>
              <a:rPr lang="en-US" sz="2000" dirty="0"/>
              <a:t>This one will be used in our exercises</a:t>
            </a:r>
          </a:p>
        </p:txBody>
      </p:sp>
    </p:spTree>
    <p:extLst>
      <p:ext uri="{BB962C8B-B14F-4D97-AF65-F5344CB8AC3E}">
        <p14:creationId xmlns:p14="http://schemas.microsoft.com/office/powerpoint/2010/main" val="2478654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E4E31-3070-934D-9974-76894557C9B2}"/>
              </a:ext>
            </a:extLst>
          </p:cNvPr>
          <p:cNvSpPr>
            <a:spLocks noGrp="1"/>
          </p:cNvSpPr>
          <p:nvPr>
            <p:ph type="title"/>
          </p:nvPr>
        </p:nvSpPr>
        <p:spPr/>
        <p:txBody>
          <a:bodyPr>
            <a:normAutofit/>
          </a:bodyPr>
          <a:lstStyle/>
          <a:p>
            <a:r>
              <a:rPr lang="en-US" sz="4000" dirty="0"/>
              <a:t>Useful links</a:t>
            </a:r>
          </a:p>
        </p:txBody>
      </p:sp>
      <p:sp>
        <p:nvSpPr>
          <p:cNvPr id="3" name="Content Placeholder 2">
            <a:extLst>
              <a:ext uri="{FF2B5EF4-FFF2-40B4-BE49-F238E27FC236}">
                <a16:creationId xmlns:a16="http://schemas.microsoft.com/office/drawing/2014/main" id="{802E792A-BFC1-BD49-AFFD-75EBE3FDC7FB}"/>
              </a:ext>
            </a:extLst>
          </p:cNvPr>
          <p:cNvSpPr>
            <a:spLocks noGrp="1"/>
          </p:cNvSpPr>
          <p:nvPr>
            <p:ph idx="1"/>
          </p:nvPr>
        </p:nvSpPr>
        <p:spPr/>
        <p:txBody>
          <a:bodyPr>
            <a:normAutofit/>
          </a:bodyPr>
          <a:lstStyle/>
          <a:p>
            <a:r>
              <a:rPr lang="en-US" sz="2400" dirty="0"/>
              <a:t>Spring annotations:</a:t>
            </a:r>
          </a:p>
          <a:p>
            <a:pPr lvl="1"/>
            <a:r>
              <a:rPr lang="en-US" sz="2000" dirty="0">
                <a:hlinkClick r:id="rId2"/>
              </a:rPr>
              <a:t>https://www.baeldung.com/spring-core-annotations</a:t>
            </a:r>
            <a:endParaRPr lang="en-US" sz="2000" dirty="0"/>
          </a:p>
          <a:p>
            <a:pPr lvl="1"/>
            <a:r>
              <a:rPr lang="en-US" sz="2000" dirty="0">
                <a:hlinkClick r:id="rId3"/>
              </a:rPr>
              <a:t>https://www.baeldung.com/spring-bean-annotations</a:t>
            </a:r>
            <a:endParaRPr lang="en-US" sz="2000" dirty="0"/>
          </a:p>
          <a:p>
            <a:pPr lvl="1"/>
            <a:r>
              <a:rPr lang="en-US" sz="2000" dirty="0">
                <a:hlinkClick r:id="rId4"/>
              </a:rPr>
              <a:t>https://springframework.guru/spring-framework-annotations/</a:t>
            </a:r>
            <a:endParaRPr lang="en-US" sz="2000" dirty="0"/>
          </a:p>
          <a:p>
            <a:r>
              <a:rPr lang="en-US" sz="2400" dirty="0"/>
              <a:t>Spring post-construct &amp; pre-destroy:</a:t>
            </a:r>
          </a:p>
          <a:p>
            <a:pPr lvl="1"/>
            <a:r>
              <a:rPr lang="en-US" sz="2000" dirty="0">
                <a:hlinkClick r:id="rId5"/>
              </a:rPr>
              <a:t>https://www.baeldung.com/spring-postconstruct-predestroy</a:t>
            </a:r>
            <a:endParaRPr lang="en-US" sz="2000" dirty="0"/>
          </a:p>
          <a:p>
            <a:pPr lvl="1"/>
            <a:r>
              <a:rPr lang="en-US" sz="2000" dirty="0">
                <a:hlinkClick r:id="rId6"/>
              </a:rPr>
              <a:t>https://www.baeldung.com/running-setup-logic-on-startup-in-spring</a:t>
            </a:r>
            <a:endParaRPr lang="en-US" sz="2000" dirty="0"/>
          </a:p>
        </p:txBody>
      </p:sp>
    </p:spTree>
    <p:extLst>
      <p:ext uri="{BB962C8B-B14F-4D97-AF65-F5344CB8AC3E}">
        <p14:creationId xmlns:p14="http://schemas.microsoft.com/office/powerpoint/2010/main" val="654080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58C32-7E60-F444-99FA-F8B09992FF3C}"/>
              </a:ext>
            </a:extLst>
          </p:cNvPr>
          <p:cNvSpPr>
            <a:spLocks noGrp="1"/>
          </p:cNvSpPr>
          <p:nvPr>
            <p:ph type="title"/>
          </p:nvPr>
        </p:nvSpPr>
        <p:spPr/>
        <p:txBody>
          <a:bodyPr/>
          <a:lstStyle/>
          <a:p>
            <a:r>
              <a:rPr lang="en-US" dirty="0"/>
              <a:t>Spring Core Exercises</a:t>
            </a:r>
            <a:br>
              <a:rPr lang="en-US" dirty="0"/>
            </a:br>
            <a:endParaRPr lang="en-US" dirty="0"/>
          </a:p>
        </p:txBody>
      </p:sp>
      <p:sp>
        <p:nvSpPr>
          <p:cNvPr id="3" name="Content Placeholder 2">
            <a:extLst>
              <a:ext uri="{FF2B5EF4-FFF2-40B4-BE49-F238E27FC236}">
                <a16:creationId xmlns:a16="http://schemas.microsoft.com/office/drawing/2014/main" id="{1675470C-6AA1-CA46-BA03-7E8A6DFAD055}"/>
              </a:ext>
            </a:extLst>
          </p:cNvPr>
          <p:cNvSpPr>
            <a:spLocks noGrp="1"/>
          </p:cNvSpPr>
          <p:nvPr>
            <p:ph idx="1"/>
          </p:nvPr>
        </p:nvSpPr>
        <p:spPr>
          <a:xfrm>
            <a:off x="677334" y="1702676"/>
            <a:ext cx="8596668" cy="4545724"/>
          </a:xfrm>
        </p:spPr>
        <p:txBody>
          <a:bodyPr>
            <a:normAutofit fontScale="62500" lnSpcReduction="20000"/>
          </a:bodyPr>
          <a:lstStyle/>
          <a:p>
            <a:pPr algn="just">
              <a:buFont typeface="+mj-lt"/>
              <a:buAutoNum type="arabicPeriod"/>
            </a:pPr>
            <a:r>
              <a:rPr lang="en-US" dirty="0"/>
              <a:t>Create an interface called </a:t>
            </a:r>
            <a:r>
              <a:rPr lang="en-US" b="1" dirty="0"/>
              <a:t>Speaker</a:t>
            </a:r>
            <a:r>
              <a:rPr lang="en-US" dirty="0"/>
              <a:t> with a void method </a:t>
            </a:r>
            <a:r>
              <a:rPr lang="en-US" i="1" dirty="0"/>
              <a:t>sayHello()</a:t>
            </a:r>
            <a:r>
              <a:rPr lang="en-US" dirty="0"/>
              <a:t> and two implementations: </a:t>
            </a:r>
            <a:r>
              <a:rPr lang="en-US" b="1" dirty="0"/>
              <a:t>EnglishSpeaker</a:t>
            </a:r>
            <a:r>
              <a:rPr lang="en-US" dirty="0"/>
              <a:t> and </a:t>
            </a:r>
            <a:r>
              <a:rPr lang="en-US" b="1" dirty="0"/>
              <a:t>FrenchSpeaker</a:t>
            </a:r>
            <a:endParaRPr lang="en-US" dirty="0"/>
          </a:p>
          <a:p>
            <a:pPr algn="just">
              <a:buFont typeface="+mj-lt"/>
              <a:buAutoNum type="arabicPeriod"/>
            </a:pPr>
            <a:r>
              <a:rPr lang="en-US" dirty="0"/>
              <a:t>Retrieve the two beans from context and call </a:t>
            </a:r>
            <a:r>
              <a:rPr lang="en-US" i="1" dirty="0"/>
              <a:t>sayHello() </a:t>
            </a:r>
            <a:r>
              <a:rPr lang="en-US" dirty="0"/>
              <a:t>from both</a:t>
            </a:r>
          </a:p>
          <a:p>
            <a:pPr lvl="1" algn="just"/>
            <a:r>
              <a:rPr lang="en-US" sz="1400" dirty="0"/>
              <a:t>E.g. </a:t>
            </a:r>
            <a:r>
              <a:rPr lang="en-US" sz="1400" dirty="0">
                <a:cs typeface="Courier New" panose="02070309020205020404" pitchFamily="49" charset="0"/>
              </a:rPr>
              <a:t>context.getBean(EnglishSpeaker.class) </a:t>
            </a:r>
            <a:r>
              <a:rPr lang="en-US" sz="1400" dirty="0"/>
              <a:t>or </a:t>
            </a:r>
            <a:r>
              <a:rPr lang="en-US" sz="1400" dirty="0">
                <a:cs typeface="Courier New" panose="02070309020205020404" pitchFamily="49" charset="0"/>
              </a:rPr>
              <a:t>context.getBean(“englishSpeaker”)</a:t>
            </a:r>
          </a:p>
          <a:p>
            <a:pPr marL="457200" lvl="1" indent="0" algn="just">
              <a:buNone/>
            </a:pPr>
            <a:endParaRPr lang="en-US" dirty="0">
              <a:cs typeface="Courier New" panose="02070309020205020404" pitchFamily="49" charset="0"/>
            </a:endParaRPr>
          </a:p>
          <a:p>
            <a:pPr algn="just">
              <a:buFont typeface="+mj-lt"/>
              <a:buAutoNum type="arabicPeriod"/>
            </a:pPr>
            <a:r>
              <a:rPr lang="en-US" dirty="0"/>
              <a:t>Retrieve another </a:t>
            </a:r>
            <a:r>
              <a:rPr lang="en-US" b="1" dirty="0"/>
              <a:t>Speaker</a:t>
            </a:r>
            <a:r>
              <a:rPr lang="en-US" dirty="0"/>
              <a:t> bean and call </a:t>
            </a:r>
            <a:r>
              <a:rPr lang="en-US" i="1" dirty="0"/>
              <a:t>sayHello() </a:t>
            </a:r>
            <a:r>
              <a:rPr lang="en-US" dirty="0"/>
              <a:t>method</a:t>
            </a:r>
            <a:endParaRPr lang="en-US" i="1" dirty="0"/>
          </a:p>
          <a:p>
            <a:pPr marL="800100" lvl="1" indent="-342900" algn="just">
              <a:buFont typeface="+mj-lt"/>
              <a:buAutoNum type="alphaUcPeriod"/>
            </a:pPr>
            <a:r>
              <a:rPr lang="en-US" dirty="0">
                <a:cs typeface="Courier New" panose="02070309020205020404" pitchFamily="49" charset="0"/>
              </a:rPr>
              <a:t>Use context.getBean(Speaker.class);</a:t>
            </a:r>
            <a:endParaRPr lang="en-US" dirty="0"/>
          </a:p>
          <a:p>
            <a:pPr marL="800100" lvl="1" indent="-342900" algn="just">
              <a:buFont typeface="+mj-lt"/>
              <a:buAutoNum type="alphaUcPeriod"/>
            </a:pPr>
            <a:r>
              <a:rPr lang="en-US" dirty="0"/>
              <a:t>Think how you can resolve the encountered exception "No qualifying bean of type…”</a:t>
            </a:r>
          </a:p>
          <a:p>
            <a:pPr marL="800100" lvl="1" indent="-342900" algn="just">
              <a:buFont typeface="+mj-lt"/>
              <a:buAutoNum type="alphaUcPeriod"/>
            </a:pPr>
            <a:r>
              <a:rPr lang="en-US" dirty="0"/>
              <a:t>Hint </a:t>
            </a:r>
            <a:r>
              <a:rPr lang="en-US" dirty="0">
                <a:sym typeface="Wingdings" pitchFamily="2" charset="2"/>
              </a:rPr>
              <a:t></a:t>
            </a:r>
            <a:r>
              <a:rPr lang="en-US" dirty="0"/>
              <a:t> @Primary on one of the implementations</a:t>
            </a:r>
          </a:p>
          <a:p>
            <a:pPr marL="457200" lvl="1" indent="0" algn="just">
              <a:buNone/>
            </a:pPr>
            <a:endParaRPr lang="en-US" dirty="0"/>
          </a:p>
          <a:p>
            <a:pPr algn="just">
              <a:buFont typeface="+mj-lt"/>
              <a:buAutoNum type="arabicPeriod"/>
            </a:pPr>
            <a:r>
              <a:rPr lang="en-US" dirty="0"/>
              <a:t>Define a bean called </a:t>
            </a:r>
            <a:r>
              <a:rPr lang="en-US" b="1" dirty="0"/>
              <a:t>RandomNumber</a:t>
            </a:r>
            <a:r>
              <a:rPr lang="en-US" dirty="0"/>
              <a:t> that will have the </a:t>
            </a:r>
            <a:r>
              <a:rPr lang="en-US" i="1" dirty="0"/>
              <a:t>prototype</a:t>
            </a:r>
            <a:r>
              <a:rPr lang="en-US" dirty="0"/>
              <a:t> scope set and a private field </a:t>
            </a:r>
            <a:r>
              <a:rPr lang="en-US" i="1" dirty="0"/>
              <a:t>value</a:t>
            </a:r>
            <a:r>
              <a:rPr lang="en-US" dirty="0"/>
              <a:t> (int) that will be initialized when creating the bean with a random number from 1 to 100</a:t>
            </a:r>
          </a:p>
          <a:p>
            <a:pPr lvl="1" algn="just">
              <a:buFont typeface="+mj-lt"/>
              <a:buAutoNum type="alphaUcPeriod"/>
            </a:pPr>
            <a:r>
              <a:rPr lang="en-US" dirty="0"/>
              <a:t>If the previous beans were created using @Component, this one should be created using a @Bean method</a:t>
            </a:r>
          </a:p>
          <a:p>
            <a:pPr lvl="1" algn="just">
              <a:buFont typeface="+mj-lt"/>
              <a:buAutoNum type="alphaUcPeriod"/>
            </a:pPr>
            <a:r>
              <a:rPr lang="en-US" dirty="0"/>
              <a:t>See Math.random() method for obtaining a random number</a:t>
            </a:r>
          </a:p>
          <a:p>
            <a:pPr lvl="1" algn="just">
              <a:buFont typeface="+mj-lt"/>
              <a:buAutoNum type="alphaUcPeriod"/>
            </a:pPr>
            <a:r>
              <a:rPr lang="en-US" dirty="0"/>
              <a:t>Math.random() returns a double from 0.00 to 0.99 and therefore some computations might be needed and casting to int as well</a:t>
            </a:r>
          </a:p>
          <a:p>
            <a:pPr lvl="1" algn="just">
              <a:buFont typeface="+mj-lt"/>
              <a:buAutoNum type="alphaUcPeriod"/>
            </a:pPr>
            <a:r>
              <a:rPr lang="en-US" dirty="0"/>
              <a:t>Provide a getter method for the value field</a:t>
            </a:r>
          </a:p>
          <a:p>
            <a:pPr lvl="1" algn="just">
              <a:buFont typeface="+mj-lt"/>
              <a:buAutoNum type="alphaUcPeriod"/>
            </a:pPr>
            <a:r>
              <a:rPr lang="en-US" dirty="0"/>
              <a:t>Retrieve 2 instances of the same bean called number1 and number2 and compare them</a:t>
            </a:r>
          </a:p>
          <a:p>
            <a:pPr lvl="1" algn="just">
              <a:buFont typeface="+mj-lt"/>
              <a:buAutoNum type="alphaUcPeriod"/>
            </a:pPr>
            <a:r>
              <a:rPr lang="en-US" dirty="0"/>
              <a:t>After that, change the scope to </a:t>
            </a:r>
            <a:r>
              <a:rPr lang="en-US" i="1" dirty="0"/>
              <a:t>singleton</a:t>
            </a:r>
            <a:r>
              <a:rPr lang="en-US" dirty="0"/>
              <a:t> and run the application again to see the difference </a:t>
            </a:r>
            <a:r>
              <a:rPr lang="en-US" dirty="0">
                <a:sym typeface="Wingdings" pitchFamily="2" charset="2"/>
              </a:rPr>
              <a:t> they should be the same object now</a:t>
            </a:r>
            <a:r>
              <a:rPr lang="en-US" dirty="0"/>
              <a:t> (revert back to prototype afterwards)</a:t>
            </a:r>
          </a:p>
          <a:p>
            <a:pPr marL="800100" lvl="1" indent="-342900" algn="just">
              <a:buFont typeface="+mj-lt"/>
              <a:buAutoNum type="alphaUcPeriod"/>
            </a:pPr>
            <a:endParaRPr lang="en-US" dirty="0"/>
          </a:p>
          <a:p>
            <a:pPr algn="just">
              <a:buFont typeface="+mj-lt"/>
              <a:buAutoNum type="arabicPeriod"/>
            </a:pPr>
            <a:endParaRPr lang="en-US" dirty="0"/>
          </a:p>
          <a:p>
            <a:pPr algn="just">
              <a:buFont typeface="+mj-lt"/>
              <a:buAutoNum type="arabicPeriod"/>
            </a:pPr>
            <a:endParaRPr lang="en-US" dirty="0"/>
          </a:p>
        </p:txBody>
      </p:sp>
    </p:spTree>
    <p:extLst>
      <p:ext uri="{BB962C8B-B14F-4D97-AF65-F5344CB8AC3E}">
        <p14:creationId xmlns:p14="http://schemas.microsoft.com/office/powerpoint/2010/main" val="224405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F46EC0-43C7-3340-B356-E78E2A615AEB}"/>
              </a:ext>
            </a:extLst>
          </p:cNvPr>
          <p:cNvSpPr>
            <a:spLocks noGrp="1"/>
          </p:cNvSpPr>
          <p:nvPr>
            <p:ph idx="1"/>
          </p:nvPr>
        </p:nvSpPr>
        <p:spPr>
          <a:xfrm>
            <a:off x="540700" y="683172"/>
            <a:ext cx="8256459" cy="5820647"/>
          </a:xfrm>
        </p:spPr>
        <p:txBody>
          <a:bodyPr>
            <a:normAutofit fontScale="92500" lnSpcReduction="20000"/>
          </a:bodyPr>
          <a:lstStyle/>
          <a:p>
            <a:pPr algn="just">
              <a:lnSpc>
                <a:spcPct val="110000"/>
              </a:lnSpc>
              <a:buFont typeface="+mj-lt"/>
              <a:buAutoNum type="arabicPeriod" startAt="5"/>
            </a:pPr>
            <a:r>
              <a:rPr lang="en-US" sz="1400" dirty="0"/>
              <a:t>Implement </a:t>
            </a:r>
            <a:r>
              <a:rPr lang="en-US" sz="1400" i="1" dirty="0"/>
              <a:t>init &amp; destroy</a:t>
            </a:r>
            <a:r>
              <a:rPr lang="en-US" sz="1400" dirty="0"/>
              <a:t> methods (just print something in those methods) for EnglishSpeaker</a:t>
            </a:r>
          </a:p>
          <a:p>
            <a:pPr marL="800100" lvl="1" indent="-342900" algn="just">
              <a:lnSpc>
                <a:spcPct val="110000"/>
              </a:lnSpc>
              <a:buFont typeface="+mj-lt"/>
              <a:buAutoNum type="alphaUcPeriod"/>
            </a:pPr>
            <a:r>
              <a:rPr lang="en-US" sz="1200" dirty="0"/>
              <a:t>Just for the purpose of this exercise add a print line in the constructor as well to see the order they are called</a:t>
            </a:r>
          </a:p>
          <a:p>
            <a:pPr marL="800100" lvl="1" indent="-342900" algn="just">
              <a:lnSpc>
                <a:spcPct val="110000"/>
              </a:lnSpc>
              <a:buFont typeface="+mj-lt"/>
              <a:buAutoNum type="alphaUcPeriod"/>
            </a:pPr>
            <a:r>
              <a:rPr lang="en-US" sz="1200" dirty="0"/>
              <a:t>System.</a:t>
            </a:r>
            <a:r>
              <a:rPr lang="en-US" sz="1200" i="1" dirty="0"/>
              <a:t>out</a:t>
            </a:r>
            <a:r>
              <a:rPr lang="en-US" sz="1200" dirty="0"/>
              <a:t>.println(“This is the init method”) / System.</a:t>
            </a:r>
            <a:r>
              <a:rPr lang="en-US" sz="1200" i="1" dirty="0"/>
              <a:t>out</a:t>
            </a:r>
            <a:r>
              <a:rPr lang="en-US" sz="1200" dirty="0"/>
              <a:t>.println(“This is the destroy method”) / System.</a:t>
            </a:r>
            <a:r>
              <a:rPr lang="en-US" sz="1200" i="1" dirty="0"/>
              <a:t>out</a:t>
            </a:r>
            <a:r>
              <a:rPr lang="en-US" sz="1200" dirty="0"/>
              <a:t>.println(“This is the constructor”)</a:t>
            </a:r>
          </a:p>
          <a:p>
            <a:pPr marL="800100" lvl="1" indent="-342900" algn="just">
              <a:lnSpc>
                <a:spcPct val="110000"/>
              </a:lnSpc>
              <a:buFont typeface="+mj-lt"/>
              <a:buAutoNum type="alphaUcPeriod"/>
            </a:pPr>
            <a:r>
              <a:rPr lang="en-US" sz="1200" dirty="0"/>
              <a:t>You can do this with @PostConstruct/@PreDestroy annotations on methods or using initMethodName and destroyMethodName on the @Bean created in configuration class</a:t>
            </a:r>
          </a:p>
          <a:p>
            <a:pPr marL="800100" lvl="1" indent="-342900" algn="just">
              <a:lnSpc>
                <a:spcPct val="110000"/>
              </a:lnSpc>
              <a:buFont typeface="+mj-lt"/>
              <a:buAutoNum type="alphaUcPeriod"/>
            </a:pPr>
            <a:r>
              <a:rPr lang="en-US" sz="1200" dirty="0"/>
              <a:t>NOTE: Checking the destroy method will be possible if there is a </a:t>
            </a:r>
            <a:r>
              <a:rPr lang="en-US" sz="1200" i="1" dirty="0"/>
              <a:t>context.close()</a:t>
            </a:r>
            <a:r>
              <a:rPr lang="en-US" sz="1200" dirty="0"/>
              <a:t> in your main method and make sure it is on the last line</a:t>
            </a:r>
          </a:p>
          <a:p>
            <a:pPr marL="457200" lvl="1" indent="0" algn="just">
              <a:lnSpc>
                <a:spcPct val="110000"/>
              </a:lnSpc>
              <a:buNone/>
            </a:pPr>
            <a:endParaRPr lang="en-US" sz="1200" dirty="0"/>
          </a:p>
          <a:p>
            <a:pPr algn="just">
              <a:lnSpc>
                <a:spcPct val="110000"/>
              </a:lnSpc>
              <a:buFont typeface="+mj-lt"/>
              <a:buAutoNum type="arabicPeriod" startAt="6"/>
            </a:pPr>
            <a:r>
              <a:rPr lang="en-US" sz="1400" dirty="0"/>
              <a:t>Create an interface called </a:t>
            </a:r>
            <a:r>
              <a:rPr lang="en-US" sz="1400" b="1" dirty="0"/>
              <a:t>Writer</a:t>
            </a:r>
            <a:r>
              <a:rPr lang="en-US" sz="1400" dirty="0"/>
              <a:t> with two implementations </a:t>
            </a:r>
            <a:r>
              <a:rPr lang="en-US" sz="1400" dirty="0">
                <a:sym typeface="Wingdings" pitchFamily="2" charset="2"/>
              </a:rPr>
              <a:t></a:t>
            </a:r>
            <a:r>
              <a:rPr lang="en-US" sz="1400" dirty="0"/>
              <a:t> </a:t>
            </a:r>
            <a:r>
              <a:rPr lang="en-US" sz="1400" b="1" dirty="0"/>
              <a:t>ConsoleWriter</a:t>
            </a:r>
            <a:r>
              <a:rPr lang="en-US" sz="1400" dirty="0"/>
              <a:t> and </a:t>
            </a:r>
            <a:r>
              <a:rPr lang="en-US" sz="1400" b="1" dirty="0"/>
              <a:t>FileWriter</a:t>
            </a:r>
            <a:r>
              <a:rPr lang="en-US" sz="1400" dirty="0"/>
              <a:t>. Create a </a:t>
            </a:r>
            <a:r>
              <a:rPr lang="en-US" sz="1400" i="1" dirty="0"/>
              <a:t>write</a:t>
            </a:r>
            <a:r>
              <a:rPr lang="en-US" sz="1400" dirty="0"/>
              <a:t> method that takes a String as a parameter and outputs it to a File or to the Console</a:t>
            </a:r>
          </a:p>
          <a:p>
            <a:pPr lvl="1" algn="just">
              <a:lnSpc>
                <a:spcPct val="110000"/>
              </a:lnSpc>
              <a:buFont typeface="+mj-lt"/>
              <a:buAutoNum type="alphaUcPeriod"/>
            </a:pPr>
            <a:r>
              <a:rPr lang="en-US" sz="1200" dirty="0"/>
              <a:t> Writing to a file: </a:t>
            </a:r>
            <a:r>
              <a:rPr lang="en-US" sz="1200" dirty="0">
                <a:hlinkClick r:id="rId2"/>
              </a:rPr>
              <a:t>https://www.baeldung.com/java-write-to-file</a:t>
            </a:r>
            <a:endParaRPr lang="en-US" sz="1200" dirty="0"/>
          </a:p>
          <a:p>
            <a:pPr marL="800100" lvl="1" indent="-342900" algn="just">
              <a:lnSpc>
                <a:spcPct val="110000"/>
              </a:lnSpc>
              <a:buFont typeface="+mj-lt"/>
              <a:buAutoNum type="alphaUcPeriod"/>
            </a:pPr>
            <a:r>
              <a:rPr lang="en-US" sz="1200" dirty="0"/>
              <a:t>There should not be any exceptions in the method signatures (use try-catch in the FileWriter)</a:t>
            </a:r>
          </a:p>
          <a:p>
            <a:pPr marL="800100" lvl="1" indent="-342900" algn="just">
              <a:lnSpc>
                <a:spcPct val="110000"/>
              </a:lnSpc>
              <a:buFont typeface="+mj-lt"/>
              <a:buAutoNum type="alphaUcPeriod"/>
            </a:pPr>
            <a:r>
              <a:rPr lang="en-US" sz="1200" dirty="0"/>
              <a:t>The easiest way to write to a file is with Files.write()</a:t>
            </a:r>
          </a:p>
          <a:p>
            <a:pPr marL="800100" lvl="1" indent="-342900" algn="just">
              <a:lnSpc>
                <a:spcPct val="110000"/>
              </a:lnSpc>
              <a:buFont typeface="+mj-lt"/>
              <a:buAutoNum type="alphaUcPeriod"/>
            </a:pPr>
            <a:r>
              <a:rPr lang="en-US" sz="1200" dirty="0"/>
              <a:t>Use @Bean methods to get the console writer and the file writer beans (easier for the next steps this way)</a:t>
            </a:r>
          </a:p>
          <a:p>
            <a:pPr marL="457200" lvl="1" indent="0" algn="just">
              <a:lnSpc>
                <a:spcPct val="110000"/>
              </a:lnSpc>
              <a:buNone/>
            </a:pPr>
            <a:endParaRPr lang="en-US" sz="1200" dirty="0"/>
          </a:p>
          <a:p>
            <a:pPr algn="just">
              <a:lnSpc>
                <a:spcPct val="110000"/>
              </a:lnSpc>
              <a:buFont typeface="+mj-lt"/>
              <a:buAutoNum type="arabicPeriod" startAt="6"/>
            </a:pPr>
            <a:r>
              <a:rPr lang="en-US" sz="1400" dirty="0"/>
              <a:t>Update </a:t>
            </a:r>
            <a:r>
              <a:rPr lang="en-US" sz="1400" b="1" dirty="0"/>
              <a:t>EnglishSpeaker</a:t>
            </a:r>
            <a:r>
              <a:rPr lang="en-US" sz="1400" dirty="0"/>
              <a:t>/</a:t>
            </a:r>
            <a:r>
              <a:rPr lang="en-US" sz="1400" b="1" dirty="0"/>
              <a:t>FrenchSpeaker</a:t>
            </a:r>
            <a:r>
              <a:rPr lang="en-US" sz="1400" dirty="0"/>
              <a:t> to use the </a:t>
            </a:r>
            <a:r>
              <a:rPr lang="en-US" sz="1400" b="1" dirty="0"/>
              <a:t>Writer</a:t>
            </a:r>
            <a:r>
              <a:rPr lang="en-US" sz="1400" dirty="0"/>
              <a:t> as a dependency and be able to </a:t>
            </a:r>
            <a:r>
              <a:rPr lang="en-US" sz="1400" i="1" dirty="0"/>
              <a:t>sayHello() </a:t>
            </a:r>
            <a:r>
              <a:rPr lang="en-US" sz="1400" dirty="0"/>
              <a:t>to either a File or a Console</a:t>
            </a:r>
          </a:p>
          <a:p>
            <a:pPr lvl="1" algn="just">
              <a:lnSpc>
                <a:spcPct val="110000"/>
              </a:lnSpc>
              <a:buFont typeface="+mj-lt"/>
              <a:buAutoNum type="alphaUcPeriod"/>
            </a:pPr>
            <a:r>
              <a:rPr lang="en-US" sz="1200" dirty="0"/>
              <a:t> Make EnglishSpeaker use the ConsoleWriter</a:t>
            </a:r>
          </a:p>
          <a:p>
            <a:pPr lvl="1" algn="just">
              <a:lnSpc>
                <a:spcPct val="110000"/>
              </a:lnSpc>
              <a:buFont typeface="+mj-lt"/>
              <a:buAutoNum type="alphaUcPeriod"/>
            </a:pPr>
            <a:r>
              <a:rPr lang="en-US" sz="1200" dirty="0"/>
              <a:t> Make FrenchSpeaker use the FileWriter</a:t>
            </a:r>
          </a:p>
          <a:p>
            <a:pPr marL="800100" lvl="1" indent="-342900" algn="just">
              <a:lnSpc>
                <a:spcPct val="110000"/>
              </a:lnSpc>
              <a:buFont typeface="+mj-lt"/>
              <a:buAutoNum type="alphaUcPeriod"/>
            </a:pPr>
            <a:r>
              <a:rPr lang="en-US" sz="1200" dirty="0"/>
              <a:t>Inject the dependency in the constructor</a:t>
            </a:r>
          </a:p>
          <a:p>
            <a:pPr marL="800100" lvl="1" indent="-342900" algn="just">
              <a:lnSpc>
                <a:spcPct val="110000"/>
              </a:lnSpc>
              <a:buFont typeface="+mj-lt"/>
              <a:buAutoNum type="alphaUcPeriod"/>
            </a:pPr>
            <a:r>
              <a:rPr lang="en-US" sz="1200" dirty="0"/>
              <a:t>In the sayHello() method you should use the writer to do the work</a:t>
            </a:r>
            <a:endParaRPr lang="en-US" sz="1400" dirty="0"/>
          </a:p>
        </p:txBody>
      </p:sp>
    </p:spTree>
    <p:extLst>
      <p:ext uri="{BB962C8B-B14F-4D97-AF65-F5344CB8AC3E}">
        <p14:creationId xmlns:p14="http://schemas.microsoft.com/office/powerpoint/2010/main" val="2401048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3DF42-41F7-6B47-9CDF-987F56BABA01}"/>
              </a:ext>
            </a:extLst>
          </p:cNvPr>
          <p:cNvSpPr>
            <a:spLocks noGrp="1"/>
          </p:cNvSpPr>
          <p:nvPr>
            <p:ph idx="1"/>
          </p:nvPr>
        </p:nvSpPr>
        <p:spPr>
          <a:xfrm>
            <a:off x="677334" y="966952"/>
            <a:ext cx="8596668" cy="5074411"/>
          </a:xfrm>
        </p:spPr>
        <p:txBody>
          <a:bodyPr>
            <a:normAutofit fontScale="92500" lnSpcReduction="10000"/>
          </a:bodyPr>
          <a:lstStyle/>
          <a:p>
            <a:pPr algn="just">
              <a:buFont typeface="+mj-lt"/>
              <a:buAutoNum type="arabicPeriod" startAt="8"/>
            </a:pPr>
            <a:r>
              <a:rPr lang="en-US" sz="1400" dirty="0"/>
              <a:t>* Update </a:t>
            </a:r>
            <a:r>
              <a:rPr lang="en-US" sz="1400" b="1" dirty="0"/>
              <a:t>FileWriter</a:t>
            </a:r>
            <a:r>
              <a:rPr lang="en-US" sz="1400" dirty="0"/>
              <a:t> to take the file name as a parameter and be able to switch the file it writes to</a:t>
            </a:r>
          </a:p>
          <a:p>
            <a:pPr marL="800100" lvl="1" indent="-342900" algn="just">
              <a:buFont typeface="+mj-lt"/>
              <a:buAutoNum type="alphaUcPeriod"/>
            </a:pPr>
            <a:r>
              <a:rPr lang="en-US" sz="1200" dirty="0"/>
              <a:t>Add a filePath field in FileWriter and set the property via constructor</a:t>
            </a:r>
          </a:p>
          <a:p>
            <a:pPr marL="800100" lvl="1" indent="-342900" algn="just">
              <a:buFont typeface="+mj-lt"/>
              <a:buAutoNum type="alphaUcPeriod"/>
            </a:pPr>
            <a:r>
              <a:rPr lang="en-US" sz="1200" dirty="0"/>
              <a:t>Also create a setter that will be called to update this field</a:t>
            </a:r>
          </a:p>
          <a:p>
            <a:pPr marL="800100" lvl="1" indent="-342900" algn="just">
              <a:buFont typeface="+mj-lt"/>
              <a:buAutoNum type="alphaUcPeriod"/>
            </a:pPr>
            <a:r>
              <a:rPr lang="en-US" sz="1200" dirty="0"/>
              <a:t>Use FrenchSpeaker’s sayHello() method</a:t>
            </a:r>
          </a:p>
          <a:p>
            <a:pPr marL="800100" lvl="1" indent="-342900" algn="just">
              <a:buFont typeface="+mj-lt"/>
              <a:buAutoNum type="alphaUcPeriod"/>
            </a:pPr>
            <a:r>
              <a:rPr lang="en-US" sz="1200" dirty="0"/>
              <a:t>Get a fileWriter instance from the context and change the filePath via setter</a:t>
            </a:r>
          </a:p>
          <a:p>
            <a:pPr marL="800100" lvl="1" indent="-342900" algn="just">
              <a:buFont typeface="+mj-lt"/>
              <a:buAutoNum type="alphaUcPeriod"/>
            </a:pPr>
            <a:r>
              <a:rPr lang="en-US" sz="1200" dirty="0"/>
              <a:t>Call sayHello again (you should have created 2 different files with the same text)</a:t>
            </a:r>
          </a:p>
          <a:p>
            <a:pPr marL="800100" lvl="1" indent="-342900" algn="just">
              <a:buFont typeface="+mj-lt"/>
              <a:buAutoNum type="alphaUcPeriod"/>
            </a:pPr>
            <a:endParaRPr lang="en-US" sz="1200" dirty="0"/>
          </a:p>
          <a:p>
            <a:pPr marL="400050" algn="just">
              <a:buFont typeface="+mj-lt"/>
              <a:buAutoNum type="arabicPeriod" startAt="8"/>
            </a:pPr>
            <a:r>
              <a:rPr lang="en-US" sz="1400" dirty="0"/>
              <a:t> ** Create a sayRandomWord() method in EnglishSpeaker/FrenchSpeaker</a:t>
            </a:r>
          </a:p>
          <a:p>
            <a:pPr marL="800100" lvl="1" algn="just">
              <a:buFont typeface="+mj-lt"/>
              <a:buAutoNum type="alphaUcPeriod"/>
            </a:pPr>
            <a:r>
              <a:rPr lang="en-US" sz="1200" dirty="0"/>
              <a:t> Add a field </a:t>
            </a:r>
            <a:r>
              <a:rPr lang="en-US" sz="1200" i="1" dirty="0"/>
              <a:t>List&lt;String&gt; words </a:t>
            </a:r>
            <a:r>
              <a:rPr lang="en-US" sz="1200" dirty="0"/>
              <a:t>in both classes</a:t>
            </a:r>
          </a:p>
          <a:p>
            <a:pPr marL="800100" lvl="1" algn="just">
              <a:buFont typeface="+mj-lt"/>
              <a:buAutoNum type="alphaUcPeriod"/>
            </a:pPr>
            <a:r>
              <a:rPr lang="en-US" sz="1200" dirty="0"/>
              <a:t> Create some bean returning a list of 100 dummy strings</a:t>
            </a:r>
          </a:p>
          <a:p>
            <a:pPr marL="800100" lvl="1" algn="just">
              <a:buFont typeface="+mj-lt"/>
              <a:buAutoNum type="alphaUcPeriod"/>
            </a:pPr>
            <a:r>
              <a:rPr lang="en-US" sz="1200" dirty="0"/>
              <a:t> Inject the list in EnglishSpeaker/FrenchSpeaker</a:t>
            </a:r>
          </a:p>
          <a:p>
            <a:pPr marL="800100" lvl="1" algn="just">
              <a:buFont typeface="+mj-lt"/>
              <a:buAutoNum type="alphaUcPeriod"/>
            </a:pPr>
            <a:r>
              <a:rPr lang="en-US" sz="1200" dirty="0"/>
              <a:t> Inject RandomNumber in both classes as well</a:t>
            </a:r>
          </a:p>
          <a:p>
            <a:pPr marL="857250" lvl="1" indent="-342900" algn="just">
              <a:buFont typeface="+mj-lt"/>
              <a:buAutoNum type="alphaUcPeriod"/>
            </a:pPr>
            <a:r>
              <a:rPr lang="en-US" sz="1200" dirty="0"/>
              <a:t>Add a method </a:t>
            </a:r>
            <a:r>
              <a:rPr lang="en-US" sz="1200" i="1" dirty="0"/>
              <a:t>sayRandomWord() </a:t>
            </a:r>
            <a:r>
              <a:rPr lang="en-US" sz="1200" dirty="0"/>
              <a:t>that should use the Writer to write the word found at randomNumber.getValue() index from the words list</a:t>
            </a:r>
            <a:endParaRPr lang="en-US" sz="1200" i="1" dirty="0"/>
          </a:p>
          <a:p>
            <a:pPr marL="457200" algn="just">
              <a:buFont typeface="+mj-lt"/>
              <a:buAutoNum type="arabicPeriod" startAt="8"/>
            </a:pPr>
            <a:r>
              <a:rPr lang="en-US" sz="1400" dirty="0"/>
              <a:t>** Create a new object called Person. Think about how you could make the Person speak as many languages as you want</a:t>
            </a:r>
          </a:p>
          <a:p>
            <a:pPr marL="914400" lvl="1" indent="-342900" algn="just">
              <a:buFont typeface="+mj-lt"/>
              <a:buAutoNum type="alphaUcPeriod"/>
            </a:pPr>
            <a:r>
              <a:rPr lang="en-US" sz="1200" dirty="0"/>
              <a:t>Create three Person beans: one that speaks English, one that speaks French and one that speaks both</a:t>
            </a:r>
          </a:p>
          <a:p>
            <a:pPr marL="914400" lvl="1" indent="-342900" algn="just">
              <a:buFont typeface="+mj-lt"/>
              <a:buAutoNum type="alphaUcPeriod"/>
            </a:pPr>
            <a:r>
              <a:rPr lang="en-US" sz="1200" dirty="0"/>
              <a:t>Hint: You can also inject a List&lt;Speaker&gt; inside the Person bean</a:t>
            </a:r>
          </a:p>
          <a:p>
            <a:pPr marL="114300" indent="0" algn="just">
              <a:buNone/>
            </a:pPr>
            <a:endParaRPr lang="en-US" sz="1600" dirty="0"/>
          </a:p>
        </p:txBody>
      </p:sp>
    </p:spTree>
    <p:extLst>
      <p:ext uri="{BB962C8B-B14F-4D97-AF65-F5344CB8AC3E}">
        <p14:creationId xmlns:p14="http://schemas.microsoft.com/office/powerpoint/2010/main" val="472323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5129D-B00F-B44F-92D0-CFB3B05F7883}"/>
              </a:ext>
            </a:extLst>
          </p:cNvPr>
          <p:cNvSpPr>
            <a:spLocks noGrp="1"/>
          </p:cNvSpPr>
          <p:nvPr>
            <p:ph idx="1"/>
          </p:nvPr>
        </p:nvSpPr>
        <p:spPr>
          <a:xfrm>
            <a:off x="677334" y="1030014"/>
            <a:ext cx="8596668" cy="5218387"/>
          </a:xfrm>
        </p:spPr>
        <p:txBody>
          <a:bodyPr>
            <a:normAutofit/>
          </a:bodyPr>
          <a:lstStyle/>
          <a:p>
            <a:pPr>
              <a:buFont typeface="+mj-lt"/>
              <a:buAutoNum type="arabicPeriod" startAt="11"/>
            </a:pPr>
            <a:r>
              <a:rPr lang="en-US" dirty="0"/>
              <a:t>* Create a Spring project from scratch:</a:t>
            </a:r>
          </a:p>
          <a:p>
            <a:pPr lvl="1">
              <a:buFont typeface="+mj-lt"/>
              <a:buAutoNum type="alphaUcPeriod"/>
            </a:pPr>
            <a:r>
              <a:rPr lang="en-US" dirty="0"/>
              <a:t>IntelliJ </a:t>
            </a:r>
            <a:r>
              <a:rPr lang="en-US" dirty="0">
                <a:sym typeface="Wingdings" pitchFamily="2" charset="2"/>
              </a:rPr>
              <a:t> Create New Project</a:t>
            </a:r>
          </a:p>
          <a:p>
            <a:pPr lvl="1">
              <a:buFont typeface="+mj-lt"/>
              <a:buAutoNum type="alphaUcPeriod"/>
            </a:pPr>
            <a:r>
              <a:rPr lang="en-US" dirty="0">
                <a:sym typeface="Wingdings" pitchFamily="2" charset="2"/>
              </a:rPr>
              <a:t>Choose Maven  Create from archetype  maven-archetype-</a:t>
            </a:r>
            <a:r>
              <a:rPr lang="en-US" dirty="0" err="1">
                <a:sym typeface="Wingdings" pitchFamily="2" charset="2"/>
              </a:rPr>
              <a:t>quickstart</a:t>
            </a:r>
            <a:r>
              <a:rPr lang="en-US" dirty="0"/>
              <a:t> </a:t>
            </a:r>
          </a:p>
          <a:p>
            <a:pPr lvl="1">
              <a:buFont typeface="+mj-lt"/>
              <a:buAutoNum type="alphaUcPeriod"/>
            </a:pPr>
            <a:r>
              <a:rPr lang="en-US" dirty="0"/>
              <a:t> Add a GroupId and an ArtifactId </a:t>
            </a:r>
            <a:r>
              <a:rPr lang="en-US" dirty="0">
                <a:sym typeface="Wingdings" pitchFamily="2" charset="2"/>
              </a:rPr>
              <a:t> Next  Maven 3  Finish</a:t>
            </a:r>
          </a:p>
          <a:p>
            <a:pPr lvl="1">
              <a:buFont typeface="+mj-lt"/>
              <a:buAutoNum type="alphaUcPeriod"/>
            </a:pPr>
            <a:r>
              <a:rPr lang="en-US" dirty="0">
                <a:sym typeface="Wingdings" pitchFamily="2" charset="2"/>
              </a:rPr>
              <a:t> IDEA will create the project for you </a:t>
            </a:r>
          </a:p>
          <a:p>
            <a:pPr lvl="1">
              <a:buFont typeface="+mj-lt"/>
              <a:buAutoNum type="alphaUcPeriod"/>
            </a:pPr>
            <a:r>
              <a:rPr lang="en-US" dirty="0">
                <a:sym typeface="Wingdings" pitchFamily="2" charset="2"/>
              </a:rPr>
              <a:t> Add the Spring Core dependencies in pom.xml (from the slides or from the Spring repository provided by SDA)</a:t>
            </a:r>
            <a:endParaRPr lang="en-US" dirty="0"/>
          </a:p>
          <a:p>
            <a:pPr lvl="1">
              <a:buFont typeface="+mj-lt"/>
              <a:buAutoNum type="alphaUcPeriod"/>
            </a:pPr>
            <a:r>
              <a:rPr lang="en-US" dirty="0"/>
              <a:t> Click on Maven Projects at the right bar of IDEA and click on Sync button to refresh the dependency packages</a:t>
            </a:r>
          </a:p>
          <a:p>
            <a:pPr lvl="1">
              <a:buFont typeface="+mj-lt"/>
              <a:buAutoNum type="alphaUcPeriod"/>
            </a:pPr>
            <a:r>
              <a:rPr lang="en-US" dirty="0"/>
              <a:t> Copy the folder structure from the Spring repository</a:t>
            </a:r>
          </a:p>
          <a:p>
            <a:pPr lvl="1">
              <a:buFont typeface="+mj-lt"/>
              <a:buAutoNum type="alphaUcPeriod"/>
            </a:pPr>
            <a:r>
              <a:rPr lang="en-US" dirty="0"/>
              <a:t> Copy all the previously done exercises to the new project and run it</a:t>
            </a:r>
          </a:p>
          <a:p>
            <a:pPr marL="457200" lvl="1" indent="0">
              <a:buNone/>
            </a:pPr>
            <a:endParaRPr lang="en-US" sz="1200" dirty="0"/>
          </a:p>
          <a:p>
            <a:pPr marL="457200" lvl="1" indent="0" algn="ctr">
              <a:buNone/>
            </a:pPr>
            <a:r>
              <a:rPr lang="en-US" sz="1050" dirty="0"/>
              <a:t>Tutorial here: </a:t>
            </a:r>
            <a:r>
              <a:rPr lang="en-US" sz="1050" dirty="0">
                <a:hlinkClick r:id="rId2"/>
              </a:rPr>
              <a:t>https://medium.com/@yuntianhe/create-a-web-project-with-maven-spring-mvc-b859503f74d7</a:t>
            </a:r>
            <a:endParaRPr lang="en-US" sz="1050" dirty="0"/>
          </a:p>
          <a:p>
            <a:pPr marL="457200" lvl="1" indent="0" algn="ctr">
              <a:buNone/>
            </a:pPr>
            <a:r>
              <a:rPr lang="en-US" sz="1050" dirty="0"/>
              <a:t>Note: Change what is needed accordingly to previous specifications</a:t>
            </a:r>
            <a:endParaRPr lang="en-US" dirty="0"/>
          </a:p>
          <a:p>
            <a:pPr lvl="1">
              <a:buFont typeface="+mj-lt"/>
              <a:buAutoNum type="alphaUcPeriod"/>
            </a:pPr>
            <a:endParaRPr lang="en-US" dirty="0"/>
          </a:p>
          <a:p>
            <a:pPr lvl="1">
              <a:buFont typeface="+mj-lt"/>
              <a:buAutoNum type="alphaUcPeriod"/>
            </a:pPr>
            <a:endParaRPr lang="en-US" dirty="0"/>
          </a:p>
        </p:txBody>
      </p:sp>
    </p:spTree>
    <p:extLst>
      <p:ext uri="{BB962C8B-B14F-4D97-AF65-F5344CB8AC3E}">
        <p14:creationId xmlns:p14="http://schemas.microsoft.com/office/powerpoint/2010/main" val="94144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032A2-A08C-4340-B76E-4BC03329D29C}"/>
              </a:ext>
            </a:extLst>
          </p:cNvPr>
          <p:cNvSpPr>
            <a:spLocks noGrp="1"/>
          </p:cNvSpPr>
          <p:nvPr>
            <p:ph type="title"/>
          </p:nvPr>
        </p:nvSpPr>
        <p:spPr/>
        <p:txBody>
          <a:bodyPr/>
          <a:lstStyle/>
          <a:p>
            <a:r>
              <a:rPr lang="en-US" dirty="0"/>
              <a:t>Spring Boot</a:t>
            </a:r>
          </a:p>
        </p:txBody>
      </p:sp>
      <p:sp>
        <p:nvSpPr>
          <p:cNvPr id="3" name="Content Placeholder 2">
            <a:extLst>
              <a:ext uri="{FF2B5EF4-FFF2-40B4-BE49-F238E27FC236}">
                <a16:creationId xmlns:a16="http://schemas.microsoft.com/office/drawing/2014/main" id="{FE9994FB-042D-CC46-99E2-9203962B2E54}"/>
              </a:ext>
            </a:extLst>
          </p:cNvPr>
          <p:cNvSpPr>
            <a:spLocks noGrp="1"/>
          </p:cNvSpPr>
          <p:nvPr>
            <p:ph idx="1"/>
          </p:nvPr>
        </p:nvSpPr>
        <p:spPr/>
        <p:txBody>
          <a:bodyPr>
            <a:normAutofit/>
          </a:bodyPr>
          <a:lstStyle/>
          <a:p>
            <a:pPr algn="just"/>
            <a:r>
              <a:rPr lang="en-US" sz="2400" b="1" dirty="0"/>
              <a:t>Spring Boot </a:t>
            </a:r>
            <a:r>
              <a:rPr lang="en-US" sz="2400" dirty="0"/>
              <a:t>is an open source Java-based framework used to build stand-alone and production ready Spring applications that you can just run, with minimum effort</a:t>
            </a:r>
          </a:p>
          <a:p>
            <a:pPr algn="just"/>
            <a:endParaRPr lang="en-US" sz="2400" dirty="0"/>
          </a:p>
          <a:p>
            <a:pPr algn="just"/>
            <a:r>
              <a:rPr lang="en-US" sz="2400" dirty="0"/>
              <a:t>It is basically an extension of Spring framework which eliminated the boilerplate configurations required for setting up a Spring application</a:t>
            </a:r>
          </a:p>
          <a:p>
            <a:pPr algn="just"/>
            <a:endParaRPr lang="en-US" sz="2400" dirty="0"/>
          </a:p>
        </p:txBody>
      </p:sp>
    </p:spTree>
    <p:extLst>
      <p:ext uri="{BB962C8B-B14F-4D97-AF65-F5344CB8AC3E}">
        <p14:creationId xmlns:p14="http://schemas.microsoft.com/office/powerpoint/2010/main" val="3859295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DEED-F84A-AA45-B3FD-212DDC046500}"/>
              </a:ext>
            </a:extLst>
          </p:cNvPr>
          <p:cNvSpPr>
            <a:spLocks noGrp="1"/>
          </p:cNvSpPr>
          <p:nvPr>
            <p:ph type="title"/>
          </p:nvPr>
        </p:nvSpPr>
        <p:spPr/>
        <p:txBody>
          <a:bodyPr/>
          <a:lstStyle/>
          <a:p>
            <a:r>
              <a:rPr lang="en-US" dirty="0"/>
              <a:t>Advantages of Spring Boot</a:t>
            </a:r>
            <a:br>
              <a:rPr lang="en-US" dirty="0"/>
            </a:br>
            <a:endParaRPr lang="en-US" dirty="0"/>
          </a:p>
        </p:txBody>
      </p:sp>
      <p:sp>
        <p:nvSpPr>
          <p:cNvPr id="3" name="Content Placeholder 2">
            <a:extLst>
              <a:ext uri="{FF2B5EF4-FFF2-40B4-BE49-F238E27FC236}">
                <a16:creationId xmlns:a16="http://schemas.microsoft.com/office/drawing/2014/main" id="{A7E4E1F2-DCB2-7843-9573-9115BFF4DD87}"/>
              </a:ext>
            </a:extLst>
          </p:cNvPr>
          <p:cNvSpPr>
            <a:spLocks noGrp="1"/>
          </p:cNvSpPr>
          <p:nvPr>
            <p:ph idx="1"/>
          </p:nvPr>
        </p:nvSpPr>
        <p:spPr/>
        <p:txBody>
          <a:bodyPr>
            <a:normAutofit lnSpcReduction="10000"/>
          </a:bodyPr>
          <a:lstStyle/>
          <a:p>
            <a:pPr algn="just"/>
            <a:r>
              <a:rPr lang="en-US" sz="2400" dirty="0"/>
              <a:t>Easy to understand and develop Spring applications</a:t>
            </a:r>
          </a:p>
          <a:p>
            <a:pPr algn="just"/>
            <a:r>
              <a:rPr lang="en-US" sz="2400" dirty="0"/>
              <a:t>Reduces the development time </a:t>
            </a:r>
            <a:r>
              <a:rPr lang="en-US" sz="2400" dirty="0">
                <a:sym typeface="Wingdings" pitchFamily="2" charset="2"/>
              </a:rPr>
              <a:t></a:t>
            </a:r>
            <a:r>
              <a:rPr lang="en-US" sz="2400" dirty="0"/>
              <a:t> increased productivity</a:t>
            </a:r>
          </a:p>
          <a:p>
            <a:pPr algn="just"/>
            <a:r>
              <a:rPr lang="en-US" sz="2400" dirty="0"/>
              <a:t>Add dependencies easily</a:t>
            </a:r>
          </a:p>
          <a:p>
            <a:pPr algn="just"/>
            <a:r>
              <a:rPr lang="en-US" sz="2400" dirty="0"/>
              <a:t>Provides flexible way to configure Java Beans, XML Configurations and Database Transactions</a:t>
            </a:r>
          </a:p>
          <a:p>
            <a:pPr algn="just"/>
            <a:r>
              <a:rPr lang="en-US" sz="2400" dirty="0"/>
              <a:t>Everything is auto configured, no manual configurations are needed</a:t>
            </a:r>
          </a:p>
          <a:p>
            <a:pPr algn="just"/>
            <a:r>
              <a:rPr lang="en-US" sz="2400" dirty="0"/>
              <a:t>Includes Embedded Servlet Container (Tomcat, Jetty, JBoss etc)</a:t>
            </a:r>
          </a:p>
          <a:p>
            <a:pPr marL="0" indent="0" algn="just">
              <a:buNone/>
            </a:pPr>
            <a:endParaRPr lang="en-US" sz="2400" dirty="0"/>
          </a:p>
        </p:txBody>
      </p:sp>
    </p:spTree>
    <p:extLst>
      <p:ext uri="{BB962C8B-B14F-4D97-AF65-F5344CB8AC3E}">
        <p14:creationId xmlns:p14="http://schemas.microsoft.com/office/powerpoint/2010/main" val="3721634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06C8-5E23-AA4D-89ED-470398290DA9}"/>
              </a:ext>
            </a:extLst>
          </p:cNvPr>
          <p:cNvSpPr>
            <a:spLocks noGrp="1"/>
          </p:cNvSpPr>
          <p:nvPr>
            <p:ph type="title"/>
          </p:nvPr>
        </p:nvSpPr>
        <p:spPr/>
        <p:txBody>
          <a:bodyPr/>
          <a:lstStyle/>
          <a:p>
            <a:r>
              <a:rPr lang="en-US" dirty="0"/>
              <a:t>Spring to Spring Boot</a:t>
            </a:r>
          </a:p>
        </p:txBody>
      </p:sp>
      <p:pic>
        <p:nvPicPr>
          <p:cNvPr id="4" name="Content Placeholder 3">
            <a:extLst>
              <a:ext uri="{FF2B5EF4-FFF2-40B4-BE49-F238E27FC236}">
                <a16:creationId xmlns:a16="http://schemas.microsoft.com/office/drawing/2014/main" id="{730ABDA3-42A9-B24F-8272-027E36534DBA}"/>
              </a:ext>
            </a:extLst>
          </p:cNvPr>
          <p:cNvPicPr>
            <a:picLocks noGrp="1" noChangeAspect="1"/>
          </p:cNvPicPr>
          <p:nvPr>
            <p:ph idx="1"/>
          </p:nvPr>
        </p:nvPicPr>
        <p:blipFill>
          <a:blip r:embed="rId2"/>
          <a:stretch>
            <a:fillRect/>
          </a:stretch>
        </p:blipFill>
        <p:spPr>
          <a:xfrm>
            <a:off x="677690" y="2335427"/>
            <a:ext cx="8596312" cy="2187145"/>
          </a:xfrm>
          <a:prstGeom prst="rect">
            <a:avLst/>
          </a:prstGeom>
        </p:spPr>
      </p:pic>
    </p:spTree>
    <p:extLst>
      <p:ext uri="{BB962C8B-B14F-4D97-AF65-F5344CB8AC3E}">
        <p14:creationId xmlns:p14="http://schemas.microsoft.com/office/powerpoint/2010/main" val="2608688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Rectangle 10">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12">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14">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A155AE6-69B3-C849-83F3-031AF7F71F5B}"/>
              </a:ext>
            </a:extLst>
          </p:cNvPr>
          <p:cNvSpPr>
            <a:spLocks noGrp="1"/>
          </p:cNvSpPr>
          <p:nvPr>
            <p:ph type="title"/>
          </p:nvPr>
        </p:nvSpPr>
        <p:spPr>
          <a:xfrm>
            <a:off x="7181723" y="609600"/>
            <a:ext cx="4763558" cy="1555532"/>
          </a:xfrm>
        </p:spPr>
        <p:txBody>
          <a:bodyPr anchor="ctr">
            <a:normAutofit fontScale="90000"/>
          </a:bodyPr>
          <a:lstStyle/>
          <a:p>
            <a:r>
              <a:rPr lang="en-US" sz="4000" dirty="0">
                <a:solidFill>
                  <a:schemeClr val="bg1"/>
                </a:solidFill>
              </a:rPr>
              <a:t>Framework vs Library</a:t>
            </a:r>
            <a:br>
              <a:rPr lang="en-US" sz="4000" dirty="0"/>
            </a:br>
            <a:endParaRPr lang="en-US" sz="4000" dirty="0">
              <a:solidFill>
                <a:srgbClr val="FFFFFF"/>
              </a:solidFill>
            </a:endParaRPr>
          </a:p>
        </p:txBody>
      </p:sp>
      <p:pic>
        <p:nvPicPr>
          <p:cNvPr id="4" name="Picture 3">
            <a:extLst>
              <a:ext uri="{FF2B5EF4-FFF2-40B4-BE49-F238E27FC236}">
                <a16:creationId xmlns:a16="http://schemas.microsoft.com/office/drawing/2014/main" id="{C6874389-76EC-5847-BCB4-07E0A2634FBE}"/>
              </a:ext>
            </a:extLst>
          </p:cNvPr>
          <p:cNvPicPr>
            <a:picLocks noChangeAspect="1"/>
          </p:cNvPicPr>
          <p:nvPr/>
        </p:nvPicPr>
        <p:blipFill>
          <a:blip r:embed="rId2"/>
          <a:stretch>
            <a:fillRect/>
          </a:stretch>
        </p:blipFill>
        <p:spPr>
          <a:xfrm>
            <a:off x="205626" y="2165132"/>
            <a:ext cx="4954191" cy="2127881"/>
          </a:xfrm>
          <a:prstGeom prst="rect">
            <a:avLst/>
          </a:prstGeom>
        </p:spPr>
      </p:pic>
      <p:sp>
        <p:nvSpPr>
          <p:cNvPr id="3" name="Content Placeholder 2">
            <a:extLst>
              <a:ext uri="{FF2B5EF4-FFF2-40B4-BE49-F238E27FC236}">
                <a16:creationId xmlns:a16="http://schemas.microsoft.com/office/drawing/2014/main" id="{4BA1BDA1-CDF8-504E-A429-B9ABB4EB4881}"/>
              </a:ext>
            </a:extLst>
          </p:cNvPr>
          <p:cNvSpPr>
            <a:spLocks noGrp="1"/>
          </p:cNvSpPr>
          <p:nvPr>
            <p:ph idx="1"/>
          </p:nvPr>
        </p:nvSpPr>
        <p:spPr>
          <a:xfrm>
            <a:off x="7180267" y="2165132"/>
            <a:ext cx="4512988" cy="4083267"/>
          </a:xfrm>
        </p:spPr>
        <p:txBody>
          <a:bodyPr anchor="t">
            <a:normAutofit fontScale="92500" lnSpcReduction="10000"/>
          </a:bodyPr>
          <a:lstStyle/>
          <a:p>
            <a:pPr algn="just"/>
            <a:r>
              <a:rPr lang="en-US" sz="2000" dirty="0">
                <a:solidFill>
                  <a:schemeClr val="bg1"/>
                </a:solidFill>
              </a:rPr>
              <a:t>A </a:t>
            </a:r>
            <a:r>
              <a:rPr lang="en-US" sz="2000" b="1" dirty="0">
                <a:solidFill>
                  <a:schemeClr val="bg1"/>
                </a:solidFill>
              </a:rPr>
              <a:t>library</a:t>
            </a:r>
            <a:r>
              <a:rPr lang="en-US" sz="2000" dirty="0">
                <a:solidFill>
                  <a:schemeClr val="bg1"/>
                </a:solidFill>
              </a:rPr>
              <a:t> is a collection of class definitions (java.lang, java.util etc). The main benefits of creating a library is simply code reuse</a:t>
            </a:r>
          </a:p>
          <a:p>
            <a:pPr algn="just"/>
            <a:r>
              <a:rPr lang="en-US" sz="2000" dirty="0">
                <a:solidFill>
                  <a:schemeClr val="bg1"/>
                </a:solidFill>
              </a:rPr>
              <a:t>The </a:t>
            </a:r>
            <a:r>
              <a:rPr lang="en-US" sz="2000" i="1" dirty="0">
                <a:solidFill>
                  <a:schemeClr val="bg1"/>
                </a:solidFill>
              </a:rPr>
              <a:t>key difference</a:t>
            </a:r>
            <a:r>
              <a:rPr lang="en-US" sz="2000" dirty="0">
                <a:solidFill>
                  <a:schemeClr val="bg1"/>
                </a:solidFill>
              </a:rPr>
              <a:t> between a library and a framework is </a:t>
            </a:r>
            <a:r>
              <a:rPr lang="en-US" sz="2000" b="1" dirty="0">
                <a:solidFill>
                  <a:schemeClr val="bg1"/>
                </a:solidFill>
              </a:rPr>
              <a:t>Inversion of control</a:t>
            </a:r>
            <a:endParaRPr lang="en-US" sz="2000" dirty="0">
              <a:solidFill>
                <a:schemeClr val="bg1"/>
              </a:solidFill>
            </a:endParaRPr>
          </a:p>
          <a:p>
            <a:pPr algn="just"/>
            <a:r>
              <a:rPr lang="en-US" sz="2000" dirty="0">
                <a:solidFill>
                  <a:schemeClr val="bg1"/>
                </a:solidFill>
              </a:rPr>
              <a:t>When you call a method from a library, you are in control, but within a framework, the overall program’s flow of control is dictated by the framework, not the programmer</a:t>
            </a:r>
            <a:endParaRPr lang="en-US" dirty="0">
              <a:solidFill>
                <a:srgbClr val="FFFFFF"/>
              </a:solidFill>
            </a:endParaRPr>
          </a:p>
        </p:txBody>
      </p:sp>
    </p:spTree>
    <p:extLst>
      <p:ext uri="{BB962C8B-B14F-4D97-AF65-F5344CB8AC3E}">
        <p14:creationId xmlns:p14="http://schemas.microsoft.com/office/powerpoint/2010/main" val="32727476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C98EB-F810-6841-978D-B56CFD36E5AD}"/>
              </a:ext>
            </a:extLst>
          </p:cNvPr>
          <p:cNvSpPr>
            <a:spLocks noGrp="1"/>
          </p:cNvSpPr>
          <p:nvPr>
            <p:ph type="title"/>
          </p:nvPr>
        </p:nvSpPr>
        <p:spPr/>
        <p:txBody>
          <a:bodyPr/>
          <a:lstStyle/>
          <a:p>
            <a:r>
              <a:rPr lang="en-US" dirty="0"/>
              <a:t>Spring vs Spring Boot</a:t>
            </a:r>
          </a:p>
        </p:txBody>
      </p:sp>
      <p:sp>
        <p:nvSpPr>
          <p:cNvPr id="3" name="Content Placeholder 2">
            <a:extLst>
              <a:ext uri="{FF2B5EF4-FFF2-40B4-BE49-F238E27FC236}">
                <a16:creationId xmlns:a16="http://schemas.microsoft.com/office/drawing/2014/main" id="{A12BD61D-7B85-A842-8E40-3DC8625C131E}"/>
              </a:ext>
            </a:extLst>
          </p:cNvPr>
          <p:cNvSpPr>
            <a:spLocks noGrp="1"/>
          </p:cNvSpPr>
          <p:nvPr>
            <p:ph idx="1"/>
          </p:nvPr>
        </p:nvSpPr>
        <p:spPr/>
        <p:txBody>
          <a:bodyPr>
            <a:normAutofit fontScale="92500" lnSpcReduction="10000"/>
          </a:bodyPr>
          <a:lstStyle/>
          <a:p>
            <a:pPr algn="just"/>
            <a:r>
              <a:rPr lang="en-US" sz="2000" dirty="0"/>
              <a:t>No need of XML configuration files in Spring Boot</a:t>
            </a:r>
          </a:p>
          <a:p>
            <a:pPr algn="just"/>
            <a:r>
              <a:rPr lang="en-US" sz="2000" dirty="0"/>
              <a:t>Spring Boot creates standalone applications (it has an embedded servlet container)</a:t>
            </a:r>
          </a:p>
          <a:p>
            <a:pPr algn="just"/>
            <a:r>
              <a:rPr lang="en-US" sz="2000" dirty="0"/>
              <a:t>Packaging:</a:t>
            </a:r>
          </a:p>
          <a:p>
            <a:pPr lvl="1" algn="just"/>
            <a:r>
              <a:rPr lang="en-US" sz="1800" dirty="0"/>
              <a:t>Spring </a:t>
            </a:r>
            <a:r>
              <a:rPr lang="en-US" sz="1800" dirty="0">
                <a:sym typeface="Wingdings" pitchFamily="2" charset="2"/>
              </a:rPr>
              <a:t> WAR and deployed to a stand-alone servlet container</a:t>
            </a:r>
          </a:p>
          <a:p>
            <a:pPr lvl="1" algn="just"/>
            <a:r>
              <a:rPr lang="en-US" sz="1800" dirty="0"/>
              <a:t>Spring Boot </a:t>
            </a:r>
            <a:r>
              <a:rPr lang="en-US" sz="1800" dirty="0">
                <a:sym typeface="Wingdings" pitchFamily="2" charset="2"/>
              </a:rPr>
              <a:t> JAR (java archive) or WAR (web archive)</a:t>
            </a:r>
          </a:p>
          <a:p>
            <a:pPr lvl="2" algn="just"/>
            <a:r>
              <a:rPr lang="en-US" sz="1600" dirty="0"/>
              <a:t>If the packaging is JAR, it will also contain the embedded servlet container</a:t>
            </a:r>
          </a:p>
          <a:p>
            <a:pPr algn="just"/>
            <a:r>
              <a:rPr lang="en-US" sz="2000" dirty="0"/>
              <a:t>Less dependencies to manage thanks to </a:t>
            </a:r>
            <a:r>
              <a:rPr lang="en-US" sz="2000" i="1" dirty="0"/>
              <a:t>spring-boot-starters </a:t>
            </a:r>
            <a:r>
              <a:rPr lang="en-US" sz="2000" dirty="0"/>
              <a:t>(it automatically takes the versions from the </a:t>
            </a:r>
            <a:r>
              <a:rPr lang="en-US" sz="2000" i="1" dirty="0"/>
              <a:t>spring-boot-starter-parent </a:t>
            </a:r>
            <a:r>
              <a:rPr lang="en-US" sz="2000" dirty="0"/>
              <a:t>dependency) and will add all the required dependencies </a:t>
            </a:r>
          </a:p>
          <a:p>
            <a:pPr algn="just"/>
            <a:r>
              <a:rPr lang="en-US" sz="2000" dirty="0"/>
              <a:t>Very easy to start a project from scratch using </a:t>
            </a:r>
            <a:r>
              <a:rPr lang="en-US" sz="2000" b="1" dirty="0"/>
              <a:t>Spring Initializr</a:t>
            </a:r>
            <a:endParaRPr lang="en-US" sz="2000" dirty="0"/>
          </a:p>
          <a:p>
            <a:pPr algn="just"/>
            <a:endParaRPr lang="en-US" sz="2000" dirty="0"/>
          </a:p>
        </p:txBody>
      </p:sp>
    </p:spTree>
    <p:extLst>
      <p:ext uri="{BB962C8B-B14F-4D97-AF65-F5344CB8AC3E}">
        <p14:creationId xmlns:p14="http://schemas.microsoft.com/office/powerpoint/2010/main" val="3480006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900E-38CF-8140-A43C-4DC52E7F770C}"/>
              </a:ext>
            </a:extLst>
          </p:cNvPr>
          <p:cNvSpPr>
            <a:spLocks noGrp="1"/>
          </p:cNvSpPr>
          <p:nvPr>
            <p:ph type="title"/>
          </p:nvPr>
        </p:nvSpPr>
        <p:spPr/>
        <p:txBody>
          <a:bodyPr/>
          <a:lstStyle/>
          <a:p>
            <a:r>
              <a:rPr lang="en-US" dirty="0"/>
              <a:t>Spring Boot DEMO</a:t>
            </a:r>
          </a:p>
        </p:txBody>
      </p:sp>
      <p:sp>
        <p:nvSpPr>
          <p:cNvPr id="3" name="Content Placeholder 2">
            <a:extLst>
              <a:ext uri="{FF2B5EF4-FFF2-40B4-BE49-F238E27FC236}">
                <a16:creationId xmlns:a16="http://schemas.microsoft.com/office/drawing/2014/main" id="{A653441A-4782-C94D-9BDC-E58F22C18FB9}"/>
              </a:ext>
            </a:extLst>
          </p:cNvPr>
          <p:cNvSpPr>
            <a:spLocks noGrp="1"/>
          </p:cNvSpPr>
          <p:nvPr>
            <p:ph idx="1"/>
          </p:nvPr>
        </p:nvSpPr>
        <p:spPr>
          <a:xfrm>
            <a:off x="677334" y="1797269"/>
            <a:ext cx="8596668" cy="4244093"/>
          </a:xfrm>
        </p:spPr>
        <p:txBody>
          <a:bodyPr numCol="2">
            <a:normAutofit/>
          </a:bodyPr>
          <a:lstStyle/>
          <a:p>
            <a:pPr>
              <a:buFont typeface="+mj-lt"/>
              <a:buAutoNum type="arabicPeriod"/>
            </a:pPr>
            <a:r>
              <a:rPr lang="en-US" dirty="0"/>
              <a:t>Go to </a:t>
            </a:r>
            <a:r>
              <a:rPr lang="en-US" u="sng" dirty="0">
                <a:hlinkClick r:id="rId2"/>
              </a:rPr>
              <a:t>https://start.spring.io/</a:t>
            </a:r>
            <a:endParaRPr lang="en-US" dirty="0"/>
          </a:p>
          <a:p>
            <a:pPr>
              <a:buFont typeface="+mj-lt"/>
              <a:buAutoNum type="arabicPeriod"/>
            </a:pPr>
            <a:r>
              <a:rPr lang="en-US" dirty="0"/>
              <a:t>Check: </a:t>
            </a:r>
          </a:p>
          <a:p>
            <a:pPr lvl="1"/>
            <a:r>
              <a:rPr lang="en-US" dirty="0"/>
              <a:t>Maven Project</a:t>
            </a:r>
          </a:p>
          <a:p>
            <a:pPr lvl="1"/>
            <a:r>
              <a:rPr lang="en-US" dirty="0"/>
              <a:t>Language </a:t>
            </a:r>
            <a:r>
              <a:rPr lang="en-US" dirty="0">
                <a:sym typeface="Wingdings" pitchFamily="2" charset="2"/>
              </a:rPr>
              <a:t></a:t>
            </a:r>
            <a:r>
              <a:rPr lang="en-US" dirty="0"/>
              <a:t> Java</a:t>
            </a:r>
          </a:p>
          <a:p>
            <a:pPr lvl="1"/>
            <a:r>
              <a:rPr lang="en-US" dirty="0"/>
              <a:t>Version </a:t>
            </a:r>
            <a:r>
              <a:rPr lang="en-US" dirty="0">
                <a:sym typeface="Wingdings" pitchFamily="2" charset="2"/>
              </a:rPr>
              <a:t></a:t>
            </a:r>
            <a:r>
              <a:rPr lang="en-US" dirty="0"/>
              <a:t> 2.3.3</a:t>
            </a:r>
          </a:p>
          <a:p>
            <a:pPr lvl="1"/>
            <a:r>
              <a:rPr lang="en-US" dirty="0"/>
              <a:t>Packaging </a:t>
            </a:r>
            <a:r>
              <a:rPr lang="en-US" dirty="0">
                <a:sym typeface="Wingdings" pitchFamily="2" charset="2"/>
              </a:rPr>
              <a:t></a:t>
            </a:r>
            <a:r>
              <a:rPr lang="en-US" dirty="0"/>
              <a:t> JAR </a:t>
            </a:r>
          </a:p>
          <a:p>
            <a:pPr lvl="1"/>
            <a:r>
              <a:rPr lang="en-US" dirty="0"/>
              <a:t>Java </a:t>
            </a:r>
            <a:r>
              <a:rPr lang="en-US" dirty="0">
                <a:sym typeface="Wingdings" pitchFamily="2" charset="2"/>
              </a:rPr>
              <a:t></a:t>
            </a:r>
            <a:r>
              <a:rPr lang="en-US" dirty="0"/>
              <a:t> 8</a:t>
            </a:r>
          </a:p>
          <a:p>
            <a:pPr>
              <a:buFont typeface="+mj-lt"/>
              <a:buAutoNum type="arabicPeriod"/>
            </a:pPr>
            <a:r>
              <a:rPr lang="en-US" dirty="0"/>
              <a:t>Project Metadata:</a:t>
            </a:r>
          </a:p>
          <a:p>
            <a:pPr lvl="1"/>
            <a:r>
              <a:rPr lang="en-US" dirty="0"/>
              <a:t>Group: </a:t>
            </a:r>
            <a:r>
              <a:rPr lang="en-US" b="1" dirty="0"/>
              <a:t>com.sda.spring</a:t>
            </a:r>
          </a:p>
          <a:p>
            <a:pPr lvl="1"/>
            <a:r>
              <a:rPr lang="en-US" dirty="0"/>
              <a:t>Artifact: </a:t>
            </a:r>
            <a:r>
              <a:rPr lang="en-US" b="1" dirty="0"/>
              <a:t>webapp</a:t>
            </a:r>
          </a:p>
          <a:p>
            <a:pPr marL="0" indent="0">
              <a:buNone/>
            </a:pPr>
            <a:endParaRPr lang="en-US" dirty="0"/>
          </a:p>
          <a:p>
            <a:pPr>
              <a:buFont typeface="+mj-lt"/>
              <a:buAutoNum type="arabicPeriod"/>
            </a:pPr>
            <a:r>
              <a:rPr lang="en-US" dirty="0"/>
              <a:t>Add the following dependencies:</a:t>
            </a:r>
          </a:p>
          <a:p>
            <a:pPr lvl="1"/>
            <a:r>
              <a:rPr lang="en-US" b="1" dirty="0"/>
              <a:t>Spring Web</a:t>
            </a:r>
            <a:endParaRPr lang="en-US" dirty="0"/>
          </a:p>
          <a:p>
            <a:pPr lvl="1"/>
            <a:r>
              <a:rPr lang="en-US" b="1" dirty="0"/>
              <a:t>Spring Data JPA</a:t>
            </a:r>
            <a:endParaRPr lang="en-US" dirty="0"/>
          </a:p>
          <a:p>
            <a:pPr lvl="1"/>
            <a:r>
              <a:rPr lang="en-US" b="1" dirty="0"/>
              <a:t>Spring Security</a:t>
            </a:r>
            <a:endParaRPr lang="en-US" dirty="0"/>
          </a:p>
          <a:p>
            <a:pPr lvl="1"/>
            <a:r>
              <a:rPr lang="en-US" b="1" dirty="0"/>
              <a:t>H2 Database</a:t>
            </a:r>
          </a:p>
          <a:p>
            <a:pPr lvl="1"/>
            <a:r>
              <a:rPr lang="en-US" b="1" dirty="0"/>
              <a:t>Validation I/O</a:t>
            </a:r>
            <a:endParaRPr lang="en-US" dirty="0"/>
          </a:p>
          <a:p>
            <a:pPr>
              <a:buFont typeface="+mj-lt"/>
              <a:buAutoNum type="arabicPeriod"/>
            </a:pPr>
            <a:r>
              <a:rPr lang="en-US" dirty="0"/>
              <a:t>Generate the project, extract it and open in IntelliJ Idea</a:t>
            </a:r>
          </a:p>
          <a:p>
            <a:pPr>
              <a:buFont typeface="+mj-lt"/>
              <a:buAutoNum type="arabicPeriod"/>
            </a:pPr>
            <a:r>
              <a:rPr lang="en-US" dirty="0"/>
              <a:t>Run the project</a:t>
            </a:r>
          </a:p>
          <a:p>
            <a:pPr>
              <a:buFont typeface="+mj-lt"/>
              <a:buAutoNum type="arabicPeriod"/>
            </a:pPr>
            <a:endParaRPr lang="en-US" dirty="0"/>
          </a:p>
        </p:txBody>
      </p:sp>
    </p:spTree>
    <p:extLst>
      <p:ext uri="{BB962C8B-B14F-4D97-AF65-F5344CB8AC3E}">
        <p14:creationId xmlns:p14="http://schemas.microsoft.com/office/powerpoint/2010/main" val="207504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28BC-100F-AE44-B700-F2DD8EBC9976}"/>
              </a:ext>
            </a:extLst>
          </p:cNvPr>
          <p:cNvSpPr>
            <a:spLocks noGrp="1"/>
          </p:cNvSpPr>
          <p:nvPr>
            <p:ph type="title"/>
          </p:nvPr>
        </p:nvSpPr>
        <p:spPr/>
        <p:txBody>
          <a:bodyPr/>
          <a:lstStyle/>
          <a:p>
            <a:r>
              <a:rPr lang="en-US" dirty="0"/>
              <a:t>Running the project via command line</a:t>
            </a:r>
            <a:br>
              <a:rPr lang="en-US" dirty="0"/>
            </a:br>
            <a:endParaRPr lang="en-US" dirty="0"/>
          </a:p>
        </p:txBody>
      </p:sp>
      <p:sp>
        <p:nvSpPr>
          <p:cNvPr id="3" name="Content Placeholder 2">
            <a:extLst>
              <a:ext uri="{FF2B5EF4-FFF2-40B4-BE49-F238E27FC236}">
                <a16:creationId xmlns:a16="http://schemas.microsoft.com/office/drawing/2014/main" id="{39E30E65-9ED9-2041-BC28-F323D25C55FA}"/>
              </a:ext>
            </a:extLst>
          </p:cNvPr>
          <p:cNvSpPr>
            <a:spLocks noGrp="1"/>
          </p:cNvSpPr>
          <p:nvPr>
            <p:ph idx="1"/>
          </p:nvPr>
        </p:nvSpPr>
        <p:spPr/>
        <p:txBody>
          <a:bodyPr>
            <a:normAutofit fontScale="85000" lnSpcReduction="20000"/>
          </a:bodyPr>
          <a:lstStyle/>
          <a:p>
            <a:r>
              <a:rPr lang="en-US" sz="2200" dirty="0"/>
              <a:t>Open cmd/terminal and run the command in the project root:</a:t>
            </a:r>
          </a:p>
          <a:p>
            <a:pPr lvl="1"/>
            <a:r>
              <a:rPr lang="en-US" sz="1900" b="1" dirty="0"/>
              <a:t>mvn spring-boot:run</a:t>
            </a:r>
          </a:p>
          <a:p>
            <a:pPr marL="457200" lvl="1" indent="0">
              <a:buNone/>
            </a:pPr>
            <a:endParaRPr lang="en-US" sz="1900" b="1" dirty="0"/>
          </a:p>
          <a:p>
            <a:r>
              <a:rPr lang="en-US" sz="2200" dirty="0"/>
              <a:t>Creating the JAR file and running it:</a:t>
            </a:r>
          </a:p>
          <a:p>
            <a:pPr lvl="1"/>
            <a:r>
              <a:rPr lang="en-US" sz="1900" dirty="0"/>
              <a:t>mvn clean install</a:t>
            </a:r>
          </a:p>
          <a:p>
            <a:pPr lvl="1"/>
            <a:r>
              <a:rPr lang="en-US" sz="1900" dirty="0"/>
              <a:t>Check the JAR file name in </a:t>
            </a:r>
            <a:r>
              <a:rPr lang="en-US" sz="1900" i="1" dirty="0"/>
              <a:t>target </a:t>
            </a:r>
            <a:r>
              <a:rPr lang="en-US" sz="1900" dirty="0"/>
              <a:t>folder</a:t>
            </a:r>
          </a:p>
          <a:p>
            <a:pPr lvl="1"/>
            <a:r>
              <a:rPr lang="en-US" sz="1900" dirty="0"/>
              <a:t>cd target</a:t>
            </a:r>
          </a:p>
          <a:p>
            <a:pPr lvl="1"/>
            <a:r>
              <a:rPr lang="en-US" sz="1900" b="1" dirty="0"/>
              <a:t>java -jar webapp-0.0.1-SNAPSHOT.jar</a:t>
            </a:r>
            <a:r>
              <a:rPr lang="en-US" sz="1900" dirty="0"/>
              <a:t> </a:t>
            </a:r>
          </a:p>
          <a:p>
            <a:endParaRPr lang="en-US" dirty="0"/>
          </a:p>
          <a:p>
            <a:endParaRPr lang="en-US" dirty="0"/>
          </a:p>
          <a:p>
            <a:pPr marL="0" indent="0" algn="ctr">
              <a:buNone/>
            </a:pPr>
            <a:r>
              <a:rPr lang="en-US" sz="1400" dirty="0"/>
              <a:t>Note: You need to have maven installed and add it to the Path in environment variables</a:t>
            </a:r>
          </a:p>
          <a:p>
            <a:pPr marL="0" indent="0" algn="ctr">
              <a:buNone/>
            </a:pPr>
            <a:r>
              <a:rPr lang="en-US" sz="1200" dirty="0"/>
              <a:t>Maven installation tutorial: </a:t>
            </a:r>
            <a:r>
              <a:rPr lang="en-US" sz="1200" dirty="0">
                <a:hlinkClick r:id="rId2"/>
              </a:rPr>
              <a:t>https://mkyong.com/maven/how-to-install-maven-in-windows/</a:t>
            </a:r>
            <a:endParaRPr lang="en-US" sz="1400" dirty="0"/>
          </a:p>
        </p:txBody>
      </p:sp>
    </p:spTree>
    <p:extLst>
      <p:ext uri="{BB962C8B-B14F-4D97-AF65-F5344CB8AC3E}">
        <p14:creationId xmlns:p14="http://schemas.microsoft.com/office/powerpoint/2010/main" val="1465125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8EB45-699A-4644-9B12-C1FA0BCBFD2C}"/>
              </a:ext>
            </a:extLst>
          </p:cNvPr>
          <p:cNvSpPr>
            <a:spLocks noGrp="1"/>
          </p:cNvSpPr>
          <p:nvPr>
            <p:ph type="title"/>
          </p:nvPr>
        </p:nvSpPr>
        <p:spPr/>
        <p:txBody>
          <a:bodyPr/>
          <a:lstStyle/>
          <a:p>
            <a:r>
              <a:rPr lang="en-US" dirty="0"/>
              <a:t>Spring Boot Dependencies</a:t>
            </a:r>
          </a:p>
        </p:txBody>
      </p:sp>
      <p:sp>
        <p:nvSpPr>
          <p:cNvPr id="3" name="Content Placeholder 2">
            <a:extLst>
              <a:ext uri="{FF2B5EF4-FFF2-40B4-BE49-F238E27FC236}">
                <a16:creationId xmlns:a16="http://schemas.microsoft.com/office/drawing/2014/main" id="{4D0784B1-FECF-784B-B8CE-7F305B694379}"/>
              </a:ext>
            </a:extLst>
          </p:cNvPr>
          <p:cNvSpPr>
            <a:spLocks noGrp="1"/>
          </p:cNvSpPr>
          <p:nvPr>
            <p:ph idx="1"/>
          </p:nvPr>
        </p:nvSpPr>
        <p:spPr/>
        <p:txBody>
          <a:bodyPr/>
          <a:lstStyle/>
          <a:p>
            <a:r>
              <a:rPr lang="en-US" sz="2400" dirty="0"/>
              <a:t>The generated project relies on the Boot parent</a:t>
            </a:r>
          </a:p>
          <a:p>
            <a:r>
              <a:rPr lang="en-US" sz="2400" dirty="0"/>
              <a:t>It will take all Spring Boot dependencies versions from the parent</a:t>
            </a:r>
          </a:p>
          <a:p>
            <a:endParaRPr lang="en-US" dirty="0"/>
          </a:p>
        </p:txBody>
      </p:sp>
      <p:pic>
        <p:nvPicPr>
          <p:cNvPr id="4" name="Picture 3">
            <a:extLst>
              <a:ext uri="{FF2B5EF4-FFF2-40B4-BE49-F238E27FC236}">
                <a16:creationId xmlns:a16="http://schemas.microsoft.com/office/drawing/2014/main" id="{E6035EA4-FA6A-7E4E-8BF0-A43FD48F4081}"/>
              </a:ext>
            </a:extLst>
          </p:cNvPr>
          <p:cNvPicPr>
            <a:picLocks noChangeAspect="1"/>
          </p:cNvPicPr>
          <p:nvPr/>
        </p:nvPicPr>
        <p:blipFill>
          <a:blip r:embed="rId2"/>
          <a:stretch>
            <a:fillRect/>
          </a:stretch>
        </p:blipFill>
        <p:spPr>
          <a:xfrm>
            <a:off x="1207708" y="3901965"/>
            <a:ext cx="7535919" cy="1908851"/>
          </a:xfrm>
          <a:prstGeom prst="rect">
            <a:avLst/>
          </a:prstGeom>
        </p:spPr>
      </p:pic>
    </p:spTree>
    <p:extLst>
      <p:ext uri="{BB962C8B-B14F-4D97-AF65-F5344CB8AC3E}">
        <p14:creationId xmlns:p14="http://schemas.microsoft.com/office/powerpoint/2010/main" val="12782543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6D77-591D-AA40-882A-0C14B53BC538}"/>
              </a:ext>
            </a:extLst>
          </p:cNvPr>
          <p:cNvSpPr>
            <a:spLocks noGrp="1"/>
          </p:cNvSpPr>
          <p:nvPr>
            <p:ph type="title"/>
          </p:nvPr>
        </p:nvSpPr>
        <p:spPr/>
        <p:txBody>
          <a:bodyPr/>
          <a:lstStyle/>
          <a:p>
            <a:r>
              <a:rPr lang="en-US" dirty="0"/>
              <a:t>How does it work?</a:t>
            </a:r>
            <a:br>
              <a:rPr lang="en-US" dirty="0"/>
            </a:br>
            <a:endParaRPr lang="en-US" dirty="0"/>
          </a:p>
        </p:txBody>
      </p:sp>
      <p:sp>
        <p:nvSpPr>
          <p:cNvPr id="3" name="Content Placeholder 2">
            <a:extLst>
              <a:ext uri="{FF2B5EF4-FFF2-40B4-BE49-F238E27FC236}">
                <a16:creationId xmlns:a16="http://schemas.microsoft.com/office/drawing/2014/main" id="{144CD7A1-2DB4-C644-9526-5055745FED45}"/>
              </a:ext>
            </a:extLst>
          </p:cNvPr>
          <p:cNvSpPr>
            <a:spLocks noGrp="1"/>
          </p:cNvSpPr>
          <p:nvPr>
            <p:ph idx="1"/>
          </p:nvPr>
        </p:nvSpPr>
        <p:spPr/>
        <p:txBody>
          <a:bodyPr>
            <a:normAutofit/>
          </a:bodyPr>
          <a:lstStyle/>
          <a:p>
            <a:pPr algn="just"/>
            <a:r>
              <a:rPr lang="en-US" sz="2400" dirty="0"/>
              <a:t>The entry point of the spring boot application is the class that contains </a:t>
            </a:r>
            <a:r>
              <a:rPr lang="en-US" sz="2400" b="1" dirty="0"/>
              <a:t>@SpringBootApplication</a:t>
            </a:r>
            <a:endParaRPr lang="en-US" sz="2400" dirty="0"/>
          </a:p>
          <a:p>
            <a:pPr algn="just"/>
            <a:r>
              <a:rPr lang="en-US" sz="2400" dirty="0"/>
              <a:t>This annotation includes the following:</a:t>
            </a:r>
          </a:p>
          <a:p>
            <a:pPr lvl="1" algn="just"/>
            <a:r>
              <a:rPr lang="en-US" sz="2000" b="1" dirty="0"/>
              <a:t>@EnableAutoConfiguration</a:t>
            </a:r>
            <a:endParaRPr lang="en-US" sz="2000" dirty="0"/>
          </a:p>
          <a:p>
            <a:pPr lvl="3" algn="just"/>
            <a:r>
              <a:rPr lang="en-US" sz="1600" dirty="0"/>
              <a:t>Tells how to configure Spring based on the dependencies added (e.g. just adding a H2 dependency will tell Spring you want a H2 Data Source, and it will do it automatically for you)</a:t>
            </a:r>
          </a:p>
          <a:p>
            <a:pPr lvl="1" algn="just"/>
            <a:r>
              <a:rPr lang="en-US" sz="2000" b="1" dirty="0"/>
              <a:t>@ComponentScan</a:t>
            </a:r>
            <a:endParaRPr lang="en-US" sz="2000" dirty="0"/>
          </a:p>
          <a:p>
            <a:pPr lvl="1" algn="just"/>
            <a:r>
              <a:rPr lang="en-US" sz="2000" b="1" dirty="0"/>
              <a:t>@SpringBootConfiguration</a:t>
            </a:r>
            <a:endParaRPr lang="en-US" sz="2000" dirty="0"/>
          </a:p>
          <a:p>
            <a:pPr algn="just"/>
            <a:endParaRPr lang="en-US" sz="2400" dirty="0"/>
          </a:p>
        </p:txBody>
      </p:sp>
    </p:spTree>
    <p:extLst>
      <p:ext uri="{BB962C8B-B14F-4D97-AF65-F5344CB8AC3E}">
        <p14:creationId xmlns:p14="http://schemas.microsoft.com/office/powerpoint/2010/main" val="4004298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0BB11-FDEA-8641-96BA-9F1B9750A952}"/>
              </a:ext>
            </a:extLst>
          </p:cNvPr>
          <p:cNvSpPr>
            <a:spLocks noGrp="1"/>
          </p:cNvSpPr>
          <p:nvPr>
            <p:ph type="title"/>
          </p:nvPr>
        </p:nvSpPr>
        <p:spPr/>
        <p:txBody>
          <a:bodyPr/>
          <a:lstStyle/>
          <a:p>
            <a:r>
              <a:rPr lang="en-US" dirty="0"/>
              <a:t>Annotations</a:t>
            </a:r>
          </a:p>
        </p:txBody>
      </p:sp>
      <p:sp>
        <p:nvSpPr>
          <p:cNvPr id="3" name="Content Placeholder 2">
            <a:extLst>
              <a:ext uri="{FF2B5EF4-FFF2-40B4-BE49-F238E27FC236}">
                <a16:creationId xmlns:a16="http://schemas.microsoft.com/office/drawing/2014/main" id="{720D53E5-2484-9342-B9B3-483E274D8784}"/>
              </a:ext>
            </a:extLst>
          </p:cNvPr>
          <p:cNvSpPr>
            <a:spLocks noGrp="1"/>
          </p:cNvSpPr>
          <p:nvPr>
            <p:ph idx="1"/>
          </p:nvPr>
        </p:nvSpPr>
        <p:spPr>
          <a:xfrm>
            <a:off x="677334" y="1671145"/>
            <a:ext cx="8596668" cy="4577255"/>
          </a:xfrm>
        </p:spPr>
        <p:txBody>
          <a:bodyPr>
            <a:normAutofit lnSpcReduction="10000"/>
          </a:bodyPr>
          <a:lstStyle/>
          <a:p>
            <a:pPr algn="just"/>
            <a:r>
              <a:rPr lang="en-US" b="1" dirty="0"/>
              <a:t>@Component </a:t>
            </a:r>
            <a:r>
              <a:rPr lang="en-US" dirty="0"/>
              <a:t>is a class level annotation. During the component scan, Spring Framework automatically detects classes annotated with @Component. By default, the bean instances of this class have the same name as the class name with a lowercase initial. On top of that, we can specify a different name using the optional </a:t>
            </a:r>
            <a:r>
              <a:rPr lang="en-US" i="1" dirty="0"/>
              <a:t>value</a:t>
            </a:r>
            <a:r>
              <a:rPr lang="en-US" dirty="0"/>
              <a:t> parameter of this annotation</a:t>
            </a:r>
          </a:p>
          <a:p>
            <a:pPr algn="just"/>
            <a:r>
              <a:rPr lang="en-US" b="1" dirty="0"/>
              <a:t>@Repository</a:t>
            </a:r>
            <a:r>
              <a:rPr lang="en-US" dirty="0"/>
              <a:t> </a:t>
            </a:r>
            <a:r>
              <a:rPr lang="en-US" dirty="0">
                <a:sym typeface="Wingdings" pitchFamily="2" charset="2"/>
              </a:rPr>
              <a:t></a:t>
            </a:r>
            <a:r>
              <a:rPr lang="en-US" dirty="0"/>
              <a:t> DAO or Repository classes usually represent the database access layer in an application. One advantage of using this annotation is that it has automatic persistence exception translation enabled. When using a persistence framework such as Hibernate, native exceptions thrown within classes annotated with @Repository will be automatically translated into subclasses of Spring’s DataAccessException</a:t>
            </a:r>
          </a:p>
          <a:p>
            <a:pPr algn="just"/>
            <a:r>
              <a:rPr lang="en-US" b="1" dirty="0"/>
              <a:t>@Service</a:t>
            </a:r>
            <a:r>
              <a:rPr lang="en-US" dirty="0"/>
              <a:t> </a:t>
            </a:r>
            <a:r>
              <a:rPr lang="en-US" dirty="0">
                <a:sym typeface="Wingdings" pitchFamily="2" charset="2"/>
              </a:rPr>
              <a:t> </a:t>
            </a:r>
            <a:r>
              <a:rPr lang="en-US" dirty="0"/>
              <a:t>The business logic of an application usually resides within the service layer</a:t>
            </a:r>
          </a:p>
          <a:p>
            <a:pPr algn="just"/>
            <a:r>
              <a:rPr lang="en-US" b="1" dirty="0"/>
              <a:t>@Controller </a:t>
            </a:r>
            <a:r>
              <a:rPr lang="en-US" dirty="0"/>
              <a:t>is a class level annotation which tells the Spring Framework that this class serves as a controller in Spring MVC</a:t>
            </a:r>
          </a:p>
          <a:p>
            <a:pPr algn="just"/>
            <a:endParaRPr lang="en-US" dirty="0"/>
          </a:p>
        </p:txBody>
      </p:sp>
    </p:spTree>
    <p:extLst>
      <p:ext uri="{BB962C8B-B14F-4D97-AF65-F5344CB8AC3E}">
        <p14:creationId xmlns:p14="http://schemas.microsoft.com/office/powerpoint/2010/main" val="3623284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7AE3-C291-144A-AB90-5E53EB1380F6}"/>
              </a:ext>
            </a:extLst>
          </p:cNvPr>
          <p:cNvSpPr>
            <a:spLocks noGrp="1"/>
          </p:cNvSpPr>
          <p:nvPr>
            <p:ph type="title"/>
          </p:nvPr>
        </p:nvSpPr>
        <p:spPr/>
        <p:txBody>
          <a:bodyPr/>
          <a:lstStyle/>
          <a:p>
            <a:r>
              <a:rPr lang="en-US" dirty="0"/>
              <a:t>Disabling Spring Security</a:t>
            </a:r>
          </a:p>
        </p:txBody>
      </p:sp>
      <p:sp>
        <p:nvSpPr>
          <p:cNvPr id="3" name="Content Placeholder 2">
            <a:extLst>
              <a:ext uri="{FF2B5EF4-FFF2-40B4-BE49-F238E27FC236}">
                <a16:creationId xmlns:a16="http://schemas.microsoft.com/office/drawing/2014/main" id="{CBB12689-95BA-6F46-92E8-462ACA8CB0DB}"/>
              </a:ext>
            </a:extLst>
          </p:cNvPr>
          <p:cNvSpPr>
            <a:spLocks noGrp="1"/>
          </p:cNvSpPr>
          <p:nvPr>
            <p:ph idx="1"/>
          </p:nvPr>
        </p:nvSpPr>
        <p:spPr/>
        <p:txBody>
          <a:bodyPr>
            <a:normAutofit/>
          </a:bodyPr>
          <a:lstStyle/>
          <a:p>
            <a:r>
              <a:rPr lang="en-US" sz="2000" dirty="0"/>
              <a:t>For the moment, we do not need Spring Security to secure our application</a:t>
            </a:r>
          </a:p>
          <a:p>
            <a:r>
              <a:rPr lang="en-US" sz="2000" dirty="0"/>
              <a:t>It will require authentication to all our routes, even to the h2 console</a:t>
            </a:r>
          </a:p>
          <a:p>
            <a:r>
              <a:rPr lang="en-US" sz="2000" dirty="0"/>
              <a:t>To disable it just add the following property in </a:t>
            </a:r>
            <a:r>
              <a:rPr lang="en-US" sz="2000" i="1" dirty="0"/>
              <a:t>application.properties</a:t>
            </a:r>
            <a:r>
              <a:rPr lang="en-US" sz="2000" dirty="0"/>
              <a:t>:</a:t>
            </a:r>
          </a:p>
          <a:p>
            <a:pPr marL="400050" lvl="1" indent="0">
              <a:buNone/>
            </a:pPr>
            <a:r>
              <a:rPr lang="en-US" b="1" dirty="0">
                <a:solidFill>
                  <a:schemeClr val="accent4"/>
                </a:solidFill>
              </a:rPr>
              <a:t>spring.autoconfigure.exclude</a:t>
            </a:r>
            <a:r>
              <a:rPr lang="en-US" b="1" dirty="0"/>
              <a:t>=</a:t>
            </a:r>
            <a:r>
              <a:rPr lang="en-US" b="1" dirty="0">
                <a:solidFill>
                  <a:schemeClr val="accent1"/>
                </a:solidFill>
              </a:rPr>
              <a:t>org.springframework.boot.autoconfigure.security.servlet.SecurityAutoConfiguration</a:t>
            </a:r>
          </a:p>
          <a:p>
            <a:pPr marL="400050" lvl="1" indent="0">
              <a:buNone/>
            </a:pPr>
            <a:r>
              <a:rPr lang="en-US" b="1" dirty="0">
                <a:solidFill>
                  <a:schemeClr val="accent1"/>
                </a:solidFill>
              </a:rPr>
              <a:t>	</a:t>
            </a:r>
          </a:p>
        </p:txBody>
      </p:sp>
    </p:spTree>
    <p:extLst>
      <p:ext uri="{BB962C8B-B14F-4D97-AF65-F5344CB8AC3E}">
        <p14:creationId xmlns:p14="http://schemas.microsoft.com/office/powerpoint/2010/main" val="2440756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58EBC-D0A1-5F46-BA4A-DE9601799CBB}"/>
              </a:ext>
            </a:extLst>
          </p:cNvPr>
          <p:cNvSpPr>
            <a:spLocks noGrp="1"/>
          </p:cNvSpPr>
          <p:nvPr>
            <p:ph type="title"/>
          </p:nvPr>
        </p:nvSpPr>
        <p:spPr/>
        <p:txBody>
          <a:bodyPr/>
          <a:lstStyle/>
          <a:p>
            <a:r>
              <a:rPr lang="en-US" dirty="0"/>
              <a:t>H2 Database</a:t>
            </a:r>
            <a:br>
              <a:rPr lang="en-US" dirty="0"/>
            </a:br>
            <a:endParaRPr lang="en-US" dirty="0"/>
          </a:p>
        </p:txBody>
      </p:sp>
      <p:sp>
        <p:nvSpPr>
          <p:cNvPr id="3" name="Content Placeholder 2">
            <a:extLst>
              <a:ext uri="{FF2B5EF4-FFF2-40B4-BE49-F238E27FC236}">
                <a16:creationId xmlns:a16="http://schemas.microsoft.com/office/drawing/2014/main" id="{DB78980D-88F9-A345-91B7-446686C573C7}"/>
              </a:ext>
            </a:extLst>
          </p:cNvPr>
          <p:cNvSpPr>
            <a:spLocks noGrp="1"/>
          </p:cNvSpPr>
          <p:nvPr>
            <p:ph idx="1"/>
          </p:nvPr>
        </p:nvSpPr>
        <p:spPr/>
        <p:txBody>
          <a:bodyPr>
            <a:normAutofit lnSpcReduction="10000"/>
          </a:bodyPr>
          <a:lstStyle/>
          <a:p>
            <a:pPr algn="just"/>
            <a:r>
              <a:rPr lang="en-US" sz="2800" dirty="0"/>
              <a:t>Provides a fast in-memory database that supports JDBC API with small footprint (2 MB)</a:t>
            </a:r>
          </a:p>
          <a:p>
            <a:pPr algn="just"/>
            <a:r>
              <a:rPr lang="en-US" sz="2800" dirty="0"/>
              <a:t>Supports embedded and server modes as well as a browser-based console application</a:t>
            </a:r>
          </a:p>
          <a:p>
            <a:pPr algn="just"/>
            <a:r>
              <a:rPr lang="en-US" sz="2800" dirty="0"/>
              <a:t>The fastest option to make use of a database in your application</a:t>
            </a:r>
          </a:p>
          <a:p>
            <a:pPr algn="just"/>
            <a:r>
              <a:rPr lang="en-US" sz="2800" dirty="0"/>
              <a:t>NOT suitable for production (use MySQL, PostgreSQL etc.)</a:t>
            </a:r>
          </a:p>
          <a:p>
            <a:pPr algn="just"/>
            <a:endParaRPr lang="en-US" sz="2800" dirty="0"/>
          </a:p>
        </p:txBody>
      </p:sp>
    </p:spTree>
    <p:extLst>
      <p:ext uri="{BB962C8B-B14F-4D97-AF65-F5344CB8AC3E}">
        <p14:creationId xmlns:p14="http://schemas.microsoft.com/office/powerpoint/2010/main" val="1924219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EF0F9-E6DC-0D4E-AC64-05CD658318EF}"/>
              </a:ext>
            </a:extLst>
          </p:cNvPr>
          <p:cNvSpPr>
            <a:spLocks noGrp="1"/>
          </p:cNvSpPr>
          <p:nvPr>
            <p:ph type="title"/>
          </p:nvPr>
        </p:nvSpPr>
        <p:spPr/>
        <p:txBody>
          <a:bodyPr/>
          <a:lstStyle/>
          <a:p>
            <a:r>
              <a:rPr lang="en-US" dirty="0"/>
              <a:t>H2 Database Demo</a:t>
            </a:r>
            <a:br>
              <a:rPr lang="en-US" dirty="0"/>
            </a:br>
            <a:endParaRPr lang="en-US" dirty="0"/>
          </a:p>
        </p:txBody>
      </p:sp>
      <p:sp>
        <p:nvSpPr>
          <p:cNvPr id="3" name="Content Placeholder 2">
            <a:extLst>
              <a:ext uri="{FF2B5EF4-FFF2-40B4-BE49-F238E27FC236}">
                <a16:creationId xmlns:a16="http://schemas.microsoft.com/office/drawing/2014/main" id="{89229FF6-7650-134C-85E1-92BCEE0B616B}"/>
              </a:ext>
            </a:extLst>
          </p:cNvPr>
          <p:cNvSpPr>
            <a:spLocks noGrp="1"/>
          </p:cNvSpPr>
          <p:nvPr>
            <p:ph idx="1"/>
          </p:nvPr>
        </p:nvSpPr>
        <p:spPr/>
        <p:txBody>
          <a:bodyPr>
            <a:normAutofit fontScale="92500" lnSpcReduction="20000"/>
          </a:bodyPr>
          <a:lstStyle/>
          <a:p>
            <a:r>
              <a:rPr lang="en-US" dirty="0"/>
              <a:t>Add the following properties in </a:t>
            </a:r>
            <a:r>
              <a:rPr lang="en-US" b="1" dirty="0"/>
              <a:t>application.properties</a:t>
            </a:r>
            <a:br>
              <a:rPr lang="en-US" dirty="0"/>
            </a:br>
            <a:endParaRPr lang="en-US" dirty="0"/>
          </a:p>
          <a:p>
            <a:pPr marL="457200" lvl="1" indent="0">
              <a:buNone/>
            </a:pPr>
            <a:r>
              <a:rPr lang="en-US" b="1" dirty="0">
                <a:solidFill>
                  <a:schemeClr val="accent4"/>
                </a:solidFill>
              </a:rPr>
              <a:t>spring.datasource.url</a:t>
            </a:r>
            <a:r>
              <a:rPr lang="en-US" b="1" dirty="0"/>
              <a:t>=jdbc:h2:~/test</a:t>
            </a:r>
            <a:endParaRPr lang="en-US" dirty="0"/>
          </a:p>
          <a:p>
            <a:pPr marL="457200" lvl="1" indent="0">
              <a:buNone/>
            </a:pPr>
            <a:r>
              <a:rPr lang="en-US" b="1" dirty="0">
                <a:solidFill>
                  <a:schemeClr val="accent4"/>
                </a:solidFill>
              </a:rPr>
              <a:t>spring.datasource.driverClassName</a:t>
            </a:r>
            <a:r>
              <a:rPr lang="en-US" b="1" dirty="0"/>
              <a:t>=org.h2.Driver</a:t>
            </a:r>
            <a:endParaRPr lang="en-US" dirty="0"/>
          </a:p>
          <a:p>
            <a:pPr marL="457200" lvl="1" indent="0">
              <a:buNone/>
            </a:pPr>
            <a:r>
              <a:rPr lang="en-US" b="1" dirty="0">
                <a:solidFill>
                  <a:schemeClr val="accent4"/>
                </a:solidFill>
              </a:rPr>
              <a:t>spring.datasource.username</a:t>
            </a:r>
            <a:r>
              <a:rPr lang="en-US" b="1" dirty="0"/>
              <a:t>=sa</a:t>
            </a:r>
            <a:endParaRPr lang="en-US" dirty="0"/>
          </a:p>
          <a:p>
            <a:pPr marL="457200" lvl="1" indent="0">
              <a:buNone/>
            </a:pPr>
            <a:r>
              <a:rPr lang="en-US" b="1" dirty="0">
                <a:solidFill>
                  <a:schemeClr val="accent4"/>
                </a:solidFill>
              </a:rPr>
              <a:t>spring.datasource.password</a:t>
            </a:r>
            <a:r>
              <a:rPr lang="en-US" b="1" dirty="0"/>
              <a:t>=password</a:t>
            </a:r>
            <a:endParaRPr lang="en-US" dirty="0"/>
          </a:p>
          <a:p>
            <a:pPr marL="457200" lvl="1" indent="0">
              <a:buNone/>
            </a:pPr>
            <a:r>
              <a:rPr lang="en-US" b="1" dirty="0">
                <a:solidFill>
                  <a:schemeClr val="accent4"/>
                </a:solidFill>
              </a:rPr>
              <a:t>spring.jpa.database-platform</a:t>
            </a:r>
            <a:r>
              <a:rPr lang="en-US" b="1" dirty="0"/>
              <a:t>=org.hibernate.dialect.H2Dialect</a:t>
            </a:r>
            <a:br>
              <a:rPr lang="en-US" dirty="0"/>
            </a:br>
            <a:endParaRPr lang="en-US" dirty="0"/>
          </a:p>
          <a:p>
            <a:pPr marL="457200" lvl="1" indent="0">
              <a:buNone/>
            </a:pPr>
            <a:r>
              <a:rPr lang="en-US" b="1" dirty="0">
                <a:solidFill>
                  <a:schemeClr val="accent4"/>
                </a:solidFill>
              </a:rPr>
              <a:t>spring.h2.console.enabled</a:t>
            </a:r>
            <a:r>
              <a:rPr lang="en-US" b="1" dirty="0"/>
              <a:t>=true</a:t>
            </a:r>
            <a:endParaRPr lang="en-US" dirty="0"/>
          </a:p>
          <a:p>
            <a:pPr marL="457200" lvl="1" indent="0">
              <a:buNone/>
            </a:pPr>
            <a:r>
              <a:rPr lang="en-US" b="1" dirty="0">
                <a:solidFill>
                  <a:schemeClr val="accent4"/>
                </a:solidFill>
              </a:rPr>
              <a:t>spring.h2.console.path</a:t>
            </a:r>
            <a:r>
              <a:rPr lang="en-US" b="1" dirty="0"/>
              <a:t>=/h2-console</a:t>
            </a:r>
          </a:p>
          <a:p>
            <a:pPr marL="457200" lvl="1" indent="0">
              <a:buNone/>
            </a:pPr>
            <a:endParaRPr lang="en-US" dirty="0"/>
          </a:p>
          <a:p>
            <a:r>
              <a:rPr lang="en-US" dirty="0"/>
              <a:t>Run the application and access </a:t>
            </a:r>
            <a:r>
              <a:rPr lang="en-US" u="sng" dirty="0">
                <a:hlinkClick r:id="rId2"/>
              </a:rPr>
              <a:t>http://localhost:8080/h2-console</a:t>
            </a:r>
            <a:br>
              <a:rPr lang="en-US" dirty="0"/>
            </a:br>
            <a:endParaRPr lang="en-US" dirty="0"/>
          </a:p>
          <a:p>
            <a:endParaRPr lang="en-US" dirty="0"/>
          </a:p>
        </p:txBody>
      </p:sp>
    </p:spTree>
    <p:extLst>
      <p:ext uri="{BB962C8B-B14F-4D97-AF65-F5344CB8AC3E}">
        <p14:creationId xmlns:p14="http://schemas.microsoft.com/office/powerpoint/2010/main" val="369128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1ED82-848D-454F-9E93-65DF6C8D0DA4}"/>
              </a:ext>
            </a:extLst>
          </p:cNvPr>
          <p:cNvSpPr>
            <a:spLocks noGrp="1"/>
          </p:cNvSpPr>
          <p:nvPr>
            <p:ph type="title"/>
          </p:nvPr>
        </p:nvSpPr>
        <p:spPr/>
        <p:txBody>
          <a:bodyPr/>
          <a:lstStyle/>
          <a:p>
            <a:r>
              <a:rPr lang="en-US" dirty="0"/>
              <a:t>Spring Data JPA</a:t>
            </a:r>
          </a:p>
        </p:txBody>
      </p:sp>
      <p:sp>
        <p:nvSpPr>
          <p:cNvPr id="3" name="Content Placeholder 2">
            <a:extLst>
              <a:ext uri="{FF2B5EF4-FFF2-40B4-BE49-F238E27FC236}">
                <a16:creationId xmlns:a16="http://schemas.microsoft.com/office/drawing/2014/main" id="{FC6A6D09-03FA-3D40-8126-CC83B2E12FD2}"/>
              </a:ext>
            </a:extLst>
          </p:cNvPr>
          <p:cNvSpPr>
            <a:spLocks noGrp="1"/>
          </p:cNvSpPr>
          <p:nvPr>
            <p:ph idx="1"/>
          </p:nvPr>
        </p:nvSpPr>
        <p:spPr/>
        <p:txBody>
          <a:bodyPr>
            <a:normAutofit/>
          </a:bodyPr>
          <a:lstStyle/>
          <a:p>
            <a:pPr algn="just">
              <a:lnSpc>
                <a:spcPct val="150000"/>
              </a:lnSpc>
            </a:pPr>
            <a:r>
              <a:rPr lang="en-US" sz="2000" dirty="0"/>
              <a:t>Persist data in SQL stores with Java Persistence API using Spring Data and Hibernate.</a:t>
            </a:r>
          </a:p>
          <a:p>
            <a:pPr algn="just">
              <a:lnSpc>
                <a:spcPct val="150000"/>
              </a:lnSpc>
            </a:pPr>
            <a:r>
              <a:rPr lang="en-US" sz="2000" dirty="0"/>
              <a:t>Powerful repository and custom object-mapping abstractions</a:t>
            </a:r>
          </a:p>
          <a:p>
            <a:pPr algn="just">
              <a:lnSpc>
                <a:spcPct val="150000"/>
              </a:lnSpc>
            </a:pPr>
            <a:r>
              <a:rPr lang="en-US" sz="2000" dirty="0"/>
              <a:t>Dynamic query derivation from repository method names</a:t>
            </a:r>
          </a:p>
          <a:p>
            <a:pPr algn="just">
              <a:lnSpc>
                <a:spcPct val="150000"/>
              </a:lnSpc>
            </a:pPr>
            <a:r>
              <a:rPr lang="en-US" sz="2000" dirty="0"/>
              <a:t>Implementation domain base classes providing basic properties</a:t>
            </a:r>
          </a:p>
          <a:p>
            <a:pPr algn="just">
              <a:lnSpc>
                <a:spcPct val="150000"/>
              </a:lnSpc>
            </a:pPr>
            <a:r>
              <a:rPr lang="en-US" sz="2000" dirty="0"/>
              <a:t>Support for transparent auditing (created, last changed)</a:t>
            </a:r>
          </a:p>
          <a:p>
            <a:pPr algn="just">
              <a:lnSpc>
                <a:spcPct val="150000"/>
              </a:lnSpc>
            </a:pPr>
            <a:endParaRPr lang="en-US" sz="2000" dirty="0"/>
          </a:p>
        </p:txBody>
      </p:sp>
    </p:spTree>
    <p:extLst>
      <p:ext uri="{BB962C8B-B14F-4D97-AF65-F5344CB8AC3E}">
        <p14:creationId xmlns:p14="http://schemas.microsoft.com/office/powerpoint/2010/main" val="3389376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8C83D-7975-7A4F-9D71-6F8A96B7DBAA}"/>
              </a:ext>
            </a:extLst>
          </p:cNvPr>
          <p:cNvSpPr>
            <a:spLocks noGrp="1"/>
          </p:cNvSpPr>
          <p:nvPr>
            <p:ph type="title"/>
          </p:nvPr>
        </p:nvSpPr>
        <p:spPr>
          <a:xfrm>
            <a:off x="677334" y="609600"/>
            <a:ext cx="8596668" cy="1408386"/>
          </a:xfrm>
        </p:spPr>
        <p:txBody>
          <a:bodyPr>
            <a:noAutofit/>
          </a:bodyPr>
          <a:lstStyle/>
          <a:p>
            <a:pPr algn="ctr"/>
            <a:r>
              <a:rPr lang="en-US" sz="4400" dirty="0"/>
              <a:t>Spring Framework</a:t>
            </a:r>
            <a:br>
              <a:rPr lang="en-US" sz="4400" dirty="0"/>
            </a:br>
            <a:endParaRPr lang="en-US" sz="4400" dirty="0"/>
          </a:p>
        </p:txBody>
      </p:sp>
      <p:sp>
        <p:nvSpPr>
          <p:cNvPr id="3" name="Content Placeholder 2">
            <a:extLst>
              <a:ext uri="{FF2B5EF4-FFF2-40B4-BE49-F238E27FC236}">
                <a16:creationId xmlns:a16="http://schemas.microsoft.com/office/drawing/2014/main" id="{98785D53-FE2E-2049-AAF8-526F13EFCAFB}"/>
              </a:ext>
            </a:extLst>
          </p:cNvPr>
          <p:cNvSpPr>
            <a:spLocks noGrp="1"/>
          </p:cNvSpPr>
          <p:nvPr>
            <p:ph idx="1"/>
          </p:nvPr>
        </p:nvSpPr>
        <p:spPr/>
        <p:txBody>
          <a:bodyPr/>
          <a:lstStyle/>
          <a:p>
            <a:pPr algn="just"/>
            <a:r>
              <a:rPr lang="en-US" sz="2000" b="1" dirty="0"/>
              <a:t>Spring</a:t>
            </a:r>
            <a:r>
              <a:rPr lang="en-US" sz="2000" dirty="0"/>
              <a:t> is </a:t>
            </a:r>
            <a:r>
              <a:rPr lang="en-US" sz="2000" i="1" dirty="0"/>
              <a:t>the most popular</a:t>
            </a:r>
            <a:r>
              <a:rPr lang="en-US" sz="2000" dirty="0"/>
              <a:t> application development framework for enterprise Java. Millions of developers around the world use Spring Framework to create high performing, easily testable, and reusable code.</a:t>
            </a:r>
          </a:p>
          <a:p>
            <a:pPr algn="just"/>
            <a:r>
              <a:rPr lang="en-US" sz="2000" dirty="0"/>
              <a:t>Spring is </a:t>
            </a:r>
            <a:r>
              <a:rPr lang="en-US" sz="2000" i="1" dirty="0"/>
              <a:t>lightweight</a:t>
            </a:r>
            <a:r>
              <a:rPr lang="en-US" sz="2000" dirty="0"/>
              <a:t> when it comes to size and transparency. The basic version of Spring framework is around 2MB.</a:t>
            </a:r>
          </a:p>
          <a:p>
            <a:pPr algn="just"/>
            <a:r>
              <a:rPr lang="en-US" sz="2000" dirty="0"/>
              <a:t>The core features of the Spring Framework can be used in developing any Java application, but there are extensions for building web applications on top of the Java EE platform. Spring framework targets to make J2EE development easier to use and promotes good programming practices by enabling a POJO based programming model.</a:t>
            </a:r>
          </a:p>
          <a:p>
            <a:pPr algn="just"/>
            <a:endParaRPr lang="en-US" dirty="0"/>
          </a:p>
        </p:txBody>
      </p:sp>
    </p:spTree>
    <p:extLst>
      <p:ext uri="{BB962C8B-B14F-4D97-AF65-F5344CB8AC3E}">
        <p14:creationId xmlns:p14="http://schemas.microsoft.com/office/powerpoint/2010/main" val="21571574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53989-748C-EA40-A6C6-0638E5418A6D}"/>
              </a:ext>
            </a:extLst>
          </p:cNvPr>
          <p:cNvSpPr>
            <a:spLocks noGrp="1"/>
          </p:cNvSpPr>
          <p:nvPr>
            <p:ph type="title"/>
          </p:nvPr>
        </p:nvSpPr>
        <p:spPr/>
        <p:txBody>
          <a:bodyPr/>
          <a:lstStyle/>
          <a:p>
            <a:r>
              <a:rPr lang="en-US" dirty="0"/>
              <a:t>Spring Data JPA</a:t>
            </a:r>
          </a:p>
        </p:txBody>
      </p:sp>
      <p:sp>
        <p:nvSpPr>
          <p:cNvPr id="3" name="Content Placeholder 2">
            <a:extLst>
              <a:ext uri="{FF2B5EF4-FFF2-40B4-BE49-F238E27FC236}">
                <a16:creationId xmlns:a16="http://schemas.microsoft.com/office/drawing/2014/main" id="{DC932532-4536-3241-9906-B262205FB395}"/>
              </a:ext>
            </a:extLst>
          </p:cNvPr>
          <p:cNvSpPr>
            <a:spLocks noGrp="1"/>
          </p:cNvSpPr>
          <p:nvPr>
            <p:ph idx="1"/>
          </p:nvPr>
        </p:nvSpPr>
        <p:spPr/>
        <p:txBody>
          <a:bodyPr>
            <a:normAutofit/>
          </a:bodyPr>
          <a:lstStyle/>
          <a:p>
            <a:pPr algn="just">
              <a:lnSpc>
                <a:spcPct val="150000"/>
              </a:lnSpc>
            </a:pPr>
            <a:r>
              <a:rPr lang="en-US" sz="2400" dirty="0"/>
              <a:t>Possibility to integrate custom repository code</a:t>
            </a:r>
          </a:p>
          <a:p>
            <a:pPr algn="just">
              <a:lnSpc>
                <a:spcPct val="150000"/>
              </a:lnSpc>
            </a:pPr>
            <a:r>
              <a:rPr lang="en-US" sz="2400" dirty="0"/>
              <a:t>Easy Spring integration via JavaConfig and custom XML namespaces</a:t>
            </a:r>
          </a:p>
          <a:p>
            <a:pPr algn="just">
              <a:lnSpc>
                <a:spcPct val="150000"/>
              </a:lnSpc>
            </a:pPr>
            <a:r>
              <a:rPr lang="en-US" sz="2400" dirty="0"/>
              <a:t>Advanced integration with Spring MVC controllers</a:t>
            </a:r>
          </a:p>
          <a:p>
            <a:pPr algn="just">
              <a:lnSpc>
                <a:spcPct val="150000"/>
              </a:lnSpc>
            </a:pPr>
            <a:r>
              <a:rPr lang="en-US" sz="2400" dirty="0"/>
              <a:t>Experimental support for cross-store persistence</a:t>
            </a:r>
          </a:p>
          <a:p>
            <a:pPr algn="just">
              <a:lnSpc>
                <a:spcPct val="150000"/>
              </a:lnSpc>
            </a:pPr>
            <a:endParaRPr lang="en-US" sz="2400" dirty="0"/>
          </a:p>
        </p:txBody>
      </p:sp>
    </p:spTree>
    <p:extLst>
      <p:ext uri="{BB962C8B-B14F-4D97-AF65-F5344CB8AC3E}">
        <p14:creationId xmlns:p14="http://schemas.microsoft.com/office/powerpoint/2010/main" val="222395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6791B-1883-8149-92B5-42BEA2C76C5F}"/>
              </a:ext>
            </a:extLst>
          </p:cNvPr>
          <p:cNvSpPr>
            <a:spLocks noGrp="1"/>
          </p:cNvSpPr>
          <p:nvPr>
            <p:ph type="title"/>
          </p:nvPr>
        </p:nvSpPr>
        <p:spPr/>
        <p:txBody>
          <a:bodyPr/>
          <a:lstStyle/>
          <a:p>
            <a:r>
              <a:rPr lang="en-US" dirty="0"/>
              <a:t>Spring Data JPA vs Hibernate</a:t>
            </a:r>
          </a:p>
        </p:txBody>
      </p:sp>
      <p:sp>
        <p:nvSpPr>
          <p:cNvPr id="3" name="Content Placeholder 2">
            <a:extLst>
              <a:ext uri="{FF2B5EF4-FFF2-40B4-BE49-F238E27FC236}">
                <a16:creationId xmlns:a16="http://schemas.microsoft.com/office/drawing/2014/main" id="{A0A8EA32-3D1A-904B-8D10-125A0322CA88}"/>
              </a:ext>
            </a:extLst>
          </p:cNvPr>
          <p:cNvSpPr>
            <a:spLocks noGrp="1"/>
          </p:cNvSpPr>
          <p:nvPr>
            <p:ph idx="1"/>
          </p:nvPr>
        </p:nvSpPr>
        <p:spPr/>
        <p:txBody>
          <a:bodyPr>
            <a:normAutofit/>
          </a:bodyPr>
          <a:lstStyle/>
          <a:p>
            <a:r>
              <a:rPr lang="en-US" sz="2000" b="1" dirty="0"/>
              <a:t>JPA</a:t>
            </a:r>
            <a:r>
              <a:rPr lang="en-US" sz="2000" dirty="0"/>
              <a:t> </a:t>
            </a:r>
          </a:p>
          <a:p>
            <a:pPr lvl="1"/>
            <a:r>
              <a:rPr lang="en-US" sz="1800" dirty="0"/>
              <a:t>Java Persistence API provides a specification for persisting, reading, and managing data from your Java object to relational tables in the database</a:t>
            </a:r>
          </a:p>
          <a:p>
            <a:r>
              <a:rPr lang="en-US" sz="2000" b="1" dirty="0"/>
              <a:t>Hibernate</a:t>
            </a:r>
            <a:r>
              <a:rPr lang="en-US" sz="2000" dirty="0"/>
              <a:t> </a:t>
            </a:r>
          </a:p>
          <a:p>
            <a:pPr lvl="1"/>
            <a:r>
              <a:rPr lang="en-US" sz="1800" dirty="0"/>
              <a:t>Object-relational mapping solution for Java environments (it provides an implementation of JPA)</a:t>
            </a:r>
          </a:p>
          <a:p>
            <a:r>
              <a:rPr lang="en-US" sz="2000" b="1" dirty="0"/>
              <a:t>Spring Data JPA </a:t>
            </a:r>
          </a:p>
          <a:p>
            <a:pPr lvl="1"/>
            <a:r>
              <a:rPr lang="en-US" sz="1800" dirty="0"/>
              <a:t>Another layer of abstraction on top of our JPA provider (eg. Hibernate) and its main goal is to reduce the boilerplate code required to implement data access.</a:t>
            </a:r>
          </a:p>
          <a:p>
            <a:endParaRPr lang="en-US" sz="2000" dirty="0"/>
          </a:p>
        </p:txBody>
      </p:sp>
    </p:spTree>
    <p:extLst>
      <p:ext uri="{BB962C8B-B14F-4D97-AF65-F5344CB8AC3E}">
        <p14:creationId xmlns:p14="http://schemas.microsoft.com/office/powerpoint/2010/main" val="3213629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58331-F6E1-BF41-840E-F1142D64B6BE}"/>
              </a:ext>
            </a:extLst>
          </p:cNvPr>
          <p:cNvSpPr>
            <a:spLocks noGrp="1"/>
          </p:cNvSpPr>
          <p:nvPr>
            <p:ph type="title"/>
          </p:nvPr>
        </p:nvSpPr>
        <p:spPr/>
        <p:txBody>
          <a:bodyPr/>
          <a:lstStyle/>
          <a:p>
            <a:r>
              <a:rPr lang="en-US" dirty="0"/>
              <a:t>Annotations</a:t>
            </a:r>
            <a:br>
              <a:rPr lang="en-US" dirty="0"/>
            </a:br>
            <a:endParaRPr lang="en-US" dirty="0"/>
          </a:p>
        </p:txBody>
      </p:sp>
      <p:sp>
        <p:nvSpPr>
          <p:cNvPr id="3" name="Content Placeholder 2">
            <a:extLst>
              <a:ext uri="{FF2B5EF4-FFF2-40B4-BE49-F238E27FC236}">
                <a16:creationId xmlns:a16="http://schemas.microsoft.com/office/drawing/2014/main" id="{92C7FCBC-88CA-4B42-96E8-9A490B8F9727}"/>
              </a:ext>
            </a:extLst>
          </p:cNvPr>
          <p:cNvSpPr>
            <a:spLocks noGrp="1"/>
          </p:cNvSpPr>
          <p:nvPr>
            <p:ph idx="1"/>
          </p:nvPr>
        </p:nvSpPr>
        <p:spPr>
          <a:xfrm>
            <a:off x="1734206" y="2160589"/>
            <a:ext cx="7539795" cy="3880773"/>
          </a:xfrm>
        </p:spPr>
        <p:txBody>
          <a:bodyPr numCol="2">
            <a:normAutofit fontScale="85000" lnSpcReduction="20000"/>
          </a:bodyPr>
          <a:lstStyle/>
          <a:p>
            <a:pPr>
              <a:lnSpc>
                <a:spcPct val="150000"/>
              </a:lnSpc>
            </a:pPr>
            <a:r>
              <a:rPr lang="en-US" sz="2000" dirty="0"/>
              <a:t>@Entity</a:t>
            </a:r>
          </a:p>
          <a:p>
            <a:pPr>
              <a:lnSpc>
                <a:spcPct val="150000"/>
              </a:lnSpc>
            </a:pPr>
            <a:r>
              <a:rPr lang="en-US" sz="2000" dirty="0"/>
              <a:t>@Id</a:t>
            </a:r>
          </a:p>
          <a:p>
            <a:pPr>
              <a:lnSpc>
                <a:spcPct val="150000"/>
              </a:lnSpc>
            </a:pPr>
            <a:r>
              <a:rPr lang="en-US" sz="2000" dirty="0"/>
              <a:t>@GeneratedValue</a:t>
            </a:r>
          </a:p>
          <a:p>
            <a:pPr>
              <a:lnSpc>
                <a:spcPct val="150000"/>
              </a:lnSpc>
            </a:pPr>
            <a:r>
              <a:rPr lang="en-US" sz="2000" dirty="0"/>
              <a:t>@OneToOne</a:t>
            </a:r>
          </a:p>
          <a:p>
            <a:pPr>
              <a:lnSpc>
                <a:spcPct val="150000"/>
              </a:lnSpc>
            </a:pPr>
            <a:r>
              <a:rPr lang="en-US" sz="2000" dirty="0"/>
              <a:t>@OneToMany</a:t>
            </a:r>
          </a:p>
          <a:p>
            <a:pPr>
              <a:lnSpc>
                <a:spcPct val="150000"/>
              </a:lnSpc>
            </a:pPr>
            <a:r>
              <a:rPr lang="en-US" sz="2000" dirty="0"/>
              <a:t>@ManyToOne</a:t>
            </a:r>
          </a:p>
          <a:p>
            <a:pPr>
              <a:lnSpc>
                <a:spcPct val="150000"/>
              </a:lnSpc>
            </a:pPr>
            <a:r>
              <a:rPr lang="en-US" sz="2000" dirty="0"/>
              <a:t>@ManyToMany</a:t>
            </a:r>
          </a:p>
          <a:p>
            <a:pPr marL="0" indent="0">
              <a:lnSpc>
                <a:spcPct val="150000"/>
              </a:lnSpc>
              <a:buNone/>
            </a:pPr>
            <a:endParaRPr lang="en-US" sz="2000" dirty="0"/>
          </a:p>
          <a:p>
            <a:pPr>
              <a:lnSpc>
                <a:spcPct val="150000"/>
              </a:lnSpc>
            </a:pPr>
            <a:r>
              <a:rPr lang="en-US" sz="2000" dirty="0"/>
              <a:t>@Column</a:t>
            </a:r>
          </a:p>
          <a:p>
            <a:pPr>
              <a:lnSpc>
                <a:spcPct val="150000"/>
              </a:lnSpc>
            </a:pPr>
            <a:r>
              <a:rPr lang="en-US" sz="2000" dirty="0"/>
              <a:t>@JoinColumn</a:t>
            </a:r>
          </a:p>
          <a:p>
            <a:pPr>
              <a:lnSpc>
                <a:spcPct val="150000"/>
              </a:lnSpc>
            </a:pPr>
            <a:r>
              <a:rPr lang="en-US" sz="2000" dirty="0"/>
              <a:t>@Transient</a:t>
            </a:r>
          </a:p>
          <a:p>
            <a:pPr>
              <a:lnSpc>
                <a:spcPct val="150000"/>
              </a:lnSpc>
            </a:pPr>
            <a:r>
              <a:rPr lang="en-US" sz="2000" dirty="0"/>
              <a:t>@Transactional</a:t>
            </a:r>
          </a:p>
          <a:p>
            <a:pPr>
              <a:lnSpc>
                <a:spcPct val="150000"/>
              </a:lnSpc>
            </a:pPr>
            <a:r>
              <a:rPr lang="en-US" sz="2000" dirty="0"/>
              <a:t>@Query</a:t>
            </a:r>
          </a:p>
          <a:p>
            <a:pPr>
              <a:lnSpc>
                <a:spcPct val="150000"/>
              </a:lnSpc>
            </a:pPr>
            <a:r>
              <a:rPr lang="en-US" sz="2000" dirty="0"/>
              <a:t>@Param</a:t>
            </a:r>
          </a:p>
          <a:p>
            <a:pPr>
              <a:lnSpc>
                <a:spcPct val="150000"/>
              </a:lnSpc>
            </a:pPr>
            <a:r>
              <a:rPr lang="en-US" sz="2000" dirty="0"/>
              <a:t>@Modifying</a:t>
            </a:r>
          </a:p>
        </p:txBody>
      </p:sp>
    </p:spTree>
    <p:extLst>
      <p:ext uri="{BB962C8B-B14F-4D97-AF65-F5344CB8AC3E}">
        <p14:creationId xmlns:p14="http://schemas.microsoft.com/office/powerpoint/2010/main" val="571799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E773-43F7-8644-8EC2-1145D3F45A81}"/>
              </a:ext>
            </a:extLst>
          </p:cNvPr>
          <p:cNvSpPr>
            <a:spLocks noGrp="1"/>
          </p:cNvSpPr>
          <p:nvPr>
            <p:ph type="title"/>
          </p:nvPr>
        </p:nvSpPr>
        <p:spPr/>
        <p:txBody>
          <a:bodyPr/>
          <a:lstStyle/>
          <a:p>
            <a:r>
              <a:rPr lang="en-US" dirty="0"/>
              <a:t>@Query and @Param Example</a:t>
            </a:r>
          </a:p>
        </p:txBody>
      </p:sp>
      <p:pic>
        <p:nvPicPr>
          <p:cNvPr id="5" name="Content Placeholder 4" descr="A screenshot of a cell phone&#10;&#10;Description automatically generated">
            <a:extLst>
              <a:ext uri="{FF2B5EF4-FFF2-40B4-BE49-F238E27FC236}">
                <a16:creationId xmlns:a16="http://schemas.microsoft.com/office/drawing/2014/main" id="{2296526F-006D-5341-9E5B-BCF7437672CD}"/>
              </a:ext>
            </a:extLst>
          </p:cNvPr>
          <p:cNvPicPr>
            <a:picLocks noGrp="1" noChangeAspect="1"/>
          </p:cNvPicPr>
          <p:nvPr>
            <p:ph idx="1"/>
          </p:nvPr>
        </p:nvPicPr>
        <p:blipFill>
          <a:blip r:embed="rId2"/>
          <a:stretch>
            <a:fillRect/>
          </a:stretch>
        </p:blipFill>
        <p:spPr>
          <a:xfrm>
            <a:off x="677863" y="1930400"/>
            <a:ext cx="8791958" cy="3952829"/>
          </a:xfrm>
        </p:spPr>
      </p:pic>
    </p:spTree>
    <p:extLst>
      <p:ext uri="{BB962C8B-B14F-4D97-AF65-F5344CB8AC3E}">
        <p14:creationId xmlns:p14="http://schemas.microsoft.com/office/powerpoint/2010/main" val="3788518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2F477-50E3-8B49-AB4A-0B9743BD72CC}"/>
              </a:ext>
            </a:extLst>
          </p:cNvPr>
          <p:cNvSpPr>
            <a:spLocks noGrp="1"/>
          </p:cNvSpPr>
          <p:nvPr>
            <p:ph type="title"/>
          </p:nvPr>
        </p:nvSpPr>
        <p:spPr/>
        <p:txBody>
          <a:bodyPr/>
          <a:lstStyle/>
          <a:p>
            <a:r>
              <a:rPr lang="en-US" dirty="0"/>
              <a:t>@Modifying example</a:t>
            </a:r>
          </a:p>
        </p:txBody>
      </p:sp>
      <p:pic>
        <p:nvPicPr>
          <p:cNvPr id="5" name="Content Placeholder 4" descr="A picture containing knife&#10;&#10;Description automatically generated">
            <a:extLst>
              <a:ext uri="{FF2B5EF4-FFF2-40B4-BE49-F238E27FC236}">
                <a16:creationId xmlns:a16="http://schemas.microsoft.com/office/drawing/2014/main" id="{81785052-39FB-2545-8F40-4A92C34925D0}"/>
              </a:ext>
            </a:extLst>
          </p:cNvPr>
          <p:cNvPicPr>
            <a:picLocks noGrp="1" noChangeAspect="1"/>
          </p:cNvPicPr>
          <p:nvPr>
            <p:ph idx="1"/>
          </p:nvPr>
        </p:nvPicPr>
        <p:blipFill>
          <a:blip r:embed="rId2"/>
          <a:stretch>
            <a:fillRect/>
          </a:stretch>
        </p:blipFill>
        <p:spPr>
          <a:xfrm>
            <a:off x="677690" y="3083010"/>
            <a:ext cx="8596312" cy="1333955"/>
          </a:xfrm>
        </p:spPr>
      </p:pic>
    </p:spTree>
    <p:extLst>
      <p:ext uri="{BB962C8B-B14F-4D97-AF65-F5344CB8AC3E}">
        <p14:creationId xmlns:p14="http://schemas.microsoft.com/office/powerpoint/2010/main" val="24131384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20D20-DDF9-0447-A930-5D280C3C67FB}"/>
              </a:ext>
            </a:extLst>
          </p:cNvPr>
          <p:cNvSpPr>
            <a:spLocks noGrp="1"/>
          </p:cNvSpPr>
          <p:nvPr>
            <p:ph type="title"/>
          </p:nvPr>
        </p:nvSpPr>
        <p:spPr/>
        <p:txBody>
          <a:bodyPr/>
          <a:lstStyle/>
          <a:p>
            <a:r>
              <a:rPr lang="en-US" dirty="0"/>
              <a:t>Repositories</a:t>
            </a:r>
          </a:p>
        </p:txBody>
      </p:sp>
      <p:sp>
        <p:nvSpPr>
          <p:cNvPr id="3" name="Content Placeholder 2">
            <a:extLst>
              <a:ext uri="{FF2B5EF4-FFF2-40B4-BE49-F238E27FC236}">
                <a16:creationId xmlns:a16="http://schemas.microsoft.com/office/drawing/2014/main" id="{3D5D3270-C617-854A-A57D-F50F559B9F84}"/>
              </a:ext>
            </a:extLst>
          </p:cNvPr>
          <p:cNvSpPr>
            <a:spLocks noGrp="1"/>
          </p:cNvSpPr>
          <p:nvPr>
            <p:ph idx="1"/>
          </p:nvPr>
        </p:nvSpPr>
        <p:spPr/>
        <p:txBody>
          <a:bodyPr>
            <a:normAutofit fontScale="92500" lnSpcReduction="10000"/>
          </a:bodyPr>
          <a:lstStyle/>
          <a:p>
            <a:pPr algn="just">
              <a:lnSpc>
                <a:spcPct val="150000"/>
              </a:lnSpc>
            </a:pPr>
            <a:r>
              <a:rPr lang="en-US" sz="2000" b="1" dirty="0"/>
              <a:t>Repository</a:t>
            </a:r>
            <a:r>
              <a:rPr lang="en-US" sz="2000" dirty="0"/>
              <a:t> - base interface</a:t>
            </a:r>
          </a:p>
          <a:p>
            <a:pPr algn="just">
              <a:lnSpc>
                <a:spcPct val="150000"/>
              </a:lnSpc>
            </a:pPr>
            <a:r>
              <a:rPr lang="en-US" sz="2000" b="1" dirty="0"/>
              <a:t>CrudRepository</a:t>
            </a:r>
            <a:r>
              <a:rPr lang="en-US" sz="2000" dirty="0"/>
              <a:t> - provides CRUD functions</a:t>
            </a:r>
          </a:p>
          <a:p>
            <a:pPr algn="just">
              <a:lnSpc>
                <a:spcPct val="150000"/>
              </a:lnSpc>
            </a:pPr>
            <a:r>
              <a:rPr lang="en-US" sz="2000" b="1" dirty="0"/>
              <a:t>PagingAndSortingRepository </a:t>
            </a:r>
            <a:r>
              <a:rPr lang="en-US" sz="2000" dirty="0"/>
              <a:t>- provides methods to do pagination and sort records</a:t>
            </a:r>
          </a:p>
          <a:p>
            <a:pPr algn="just">
              <a:lnSpc>
                <a:spcPct val="150000"/>
              </a:lnSpc>
            </a:pPr>
            <a:r>
              <a:rPr lang="en-US" sz="2000" b="1" dirty="0"/>
              <a:t>JpaRepository</a:t>
            </a:r>
            <a:r>
              <a:rPr lang="en-US" sz="2000" dirty="0"/>
              <a:t> - provides JPA related methods such as flushing the persistence context and delete records in a batch</a:t>
            </a:r>
          </a:p>
          <a:p>
            <a:pPr lvl="1" algn="just">
              <a:lnSpc>
                <a:spcPct val="150000"/>
              </a:lnSpc>
            </a:pPr>
            <a:r>
              <a:rPr lang="en-US" sz="1800" dirty="0"/>
              <a:t>Because of this inheritance relationship, JpaRepository provides all the functionalities</a:t>
            </a:r>
          </a:p>
        </p:txBody>
      </p:sp>
    </p:spTree>
    <p:extLst>
      <p:ext uri="{BB962C8B-B14F-4D97-AF65-F5344CB8AC3E}">
        <p14:creationId xmlns:p14="http://schemas.microsoft.com/office/powerpoint/2010/main" val="3677584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FA83-5C18-F54C-916A-86D08A0F878C}"/>
              </a:ext>
            </a:extLst>
          </p:cNvPr>
          <p:cNvSpPr>
            <a:spLocks noGrp="1"/>
          </p:cNvSpPr>
          <p:nvPr>
            <p:ph type="title"/>
          </p:nvPr>
        </p:nvSpPr>
        <p:spPr/>
        <p:txBody>
          <a:bodyPr/>
          <a:lstStyle/>
          <a:p>
            <a:r>
              <a:rPr lang="en-US" dirty="0"/>
              <a:t>JpaRepository example</a:t>
            </a:r>
          </a:p>
        </p:txBody>
      </p:sp>
      <p:pic>
        <p:nvPicPr>
          <p:cNvPr id="5" name="Content Placeholder 4" descr="A screenshot of a cell phone&#10;&#10;Description automatically generated">
            <a:extLst>
              <a:ext uri="{FF2B5EF4-FFF2-40B4-BE49-F238E27FC236}">
                <a16:creationId xmlns:a16="http://schemas.microsoft.com/office/drawing/2014/main" id="{C3D7BA1D-7655-254A-BD24-67951492E196}"/>
              </a:ext>
            </a:extLst>
          </p:cNvPr>
          <p:cNvPicPr>
            <a:picLocks noGrp="1" noChangeAspect="1"/>
          </p:cNvPicPr>
          <p:nvPr>
            <p:ph idx="1"/>
          </p:nvPr>
        </p:nvPicPr>
        <p:blipFill>
          <a:blip r:embed="rId2"/>
          <a:stretch>
            <a:fillRect/>
          </a:stretch>
        </p:blipFill>
        <p:spPr>
          <a:xfrm>
            <a:off x="1402690" y="1606379"/>
            <a:ext cx="7145956" cy="4469026"/>
          </a:xfrm>
        </p:spPr>
      </p:pic>
    </p:spTree>
    <p:extLst>
      <p:ext uri="{BB962C8B-B14F-4D97-AF65-F5344CB8AC3E}">
        <p14:creationId xmlns:p14="http://schemas.microsoft.com/office/powerpoint/2010/main" val="5949868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9E3AC-9853-744C-94CA-318CEB3114DB}"/>
              </a:ext>
            </a:extLst>
          </p:cNvPr>
          <p:cNvSpPr>
            <a:spLocks noGrp="1"/>
          </p:cNvSpPr>
          <p:nvPr>
            <p:ph type="title"/>
          </p:nvPr>
        </p:nvSpPr>
        <p:spPr/>
        <p:txBody>
          <a:bodyPr/>
          <a:lstStyle/>
          <a:p>
            <a:r>
              <a:rPr lang="en-US" dirty="0"/>
              <a:t>Useful Links</a:t>
            </a:r>
          </a:p>
        </p:txBody>
      </p:sp>
      <p:sp>
        <p:nvSpPr>
          <p:cNvPr id="3" name="Content Placeholder 2">
            <a:extLst>
              <a:ext uri="{FF2B5EF4-FFF2-40B4-BE49-F238E27FC236}">
                <a16:creationId xmlns:a16="http://schemas.microsoft.com/office/drawing/2014/main" id="{B971C6A3-3B41-7F47-99DF-FD327D7D6DA4}"/>
              </a:ext>
            </a:extLst>
          </p:cNvPr>
          <p:cNvSpPr>
            <a:spLocks noGrp="1"/>
          </p:cNvSpPr>
          <p:nvPr>
            <p:ph idx="1"/>
          </p:nvPr>
        </p:nvSpPr>
        <p:spPr>
          <a:xfrm>
            <a:off x="677334" y="1807779"/>
            <a:ext cx="8596668" cy="4233583"/>
          </a:xfrm>
        </p:spPr>
        <p:txBody>
          <a:bodyPr>
            <a:normAutofit fontScale="62500" lnSpcReduction="20000"/>
          </a:bodyPr>
          <a:lstStyle/>
          <a:p>
            <a:pPr>
              <a:lnSpc>
                <a:spcPct val="150000"/>
              </a:lnSpc>
            </a:pPr>
            <a:r>
              <a:rPr lang="en-US" dirty="0"/>
              <a:t>Spring data annotations:</a:t>
            </a:r>
          </a:p>
          <a:p>
            <a:pPr lvl="1">
              <a:lnSpc>
                <a:spcPct val="150000"/>
              </a:lnSpc>
            </a:pPr>
            <a:r>
              <a:rPr lang="en-US" dirty="0">
                <a:hlinkClick r:id="rId2"/>
              </a:rPr>
              <a:t>https://www.baeldung.com/spring-data-annotations</a:t>
            </a:r>
            <a:endParaRPr lang="en-US" dirty="0"/>
          </a:p>
          <a:p>
            <a:pPr>
              <a:lnSpc>
                <a:spcPct val="150000"/>
              </a:lnSpc>
            </a:pPr>
            <a:r>
              <a:rPr lang="en-US" dirty="0"/>
              <a:t>Spring data repositories:</a:t>
            </a:r>
          </a:p>
          <a:p>
            <a:pPr lvl="1">
              <a:lnSpc>
                <a:spcPct val="150000"/>
              </a:lnSpc>
            </a:pPr>
            <a:r>
              <a:rPr lang="en-US" dirty="0">
                <a:hlinkClick r:id="rId3"/>
              </a:rPr>
              <a:t>https://www.baeldung.com/spring-data-repositories</a:t>
            </a:r>
            <a:endParaRPr lang="en-US" dirty="0"/>
          </a:p>
          <a:p>
            <a:pPr>
              <a:lnSpc>
                <a:spcPct val="150000"/>
              </a:lnSpc>
            </a:pPr>
            <a:r>
              <a:rPr lang="en-US" dirty="0"/>
              <a:t>OneToMany:</a:t>
            </a:r>
          </a:p>
          <a:p>
            <a:pPr lvl="1">
              <a:lnSpc>
                <a:spcPct val="150000"/>
              </a:lnSpc>
            </a:pPr>
            <a:r>
              <a:rPr lang="en-US" dirty="0">
                <a:hlinkClick r:id="rId4"/>
              </a:rPr>
              <a:t>https://www.baeldung.com/hibernate-one-to-many</a:t>
            </a:r>
            <a:endParaRPr lang="en-US" dirty="0"/>
          </a:p>
          <a:p>
            <a:pPr>
              <a:lnSpc>
                <a:spcPct val="150000"/>
              </a:lnSpc>
            </a:pPr>
            <a:r>
              <a:rPr lang="en-US" dirty="0"/>
              <a:t>ManyToMany:</a:t>
            </a:r>
          </a:p>
          <a:p>
            <a:pPr lvl="1">
              <a:lnSpc>
                <a:spcPct val="150000"/>
              </a:lnSpc>
            </a:pPr>
            <a:r>
              <a:rPr lang="en-US" dirty="0">
                <a:hlinkClick r:id="rId5"/>
              </a:rPr>
              <a:t>https://www.baeldung.com/jpa-many-to-many</a:t>
            </a:r>
            <a:endParaRPr lang="en-US" dirty="0"/>
          </a:p>
          <a:p>
            <a:pPr lvl="1">
              <a:lnSpc>
                <a:spcPct val="150000"/>
              </a:lnSpc>
            </a:pPr>
            <a:r>
              <a:rPr lang="en-US" dirty="0"/>
              <a:t>Note: In OneToMany and ManyToMany annotations, the one before “to” refers to the current class and the one after </a:t>
            </a:r>
            <a:r>
              <a:rPr lang="en-US" dirty="0">
                <a:sym typeface="Wingdings" pitchFamily="2" charset="2"/>
              </a:rPr>
              <a:t> </a:t>
            </a:r>
            <a:r>
              <a:rPr lang="en-US" dirty="0"/>
              <a:t>the referenced class. Easier to remember it this way.</a:t>
            </a:r>
          </a:p>
          <a:p>
            <a:pPr>
              <a:lnSpc>
                <a:spcPct val="150000"/>
              </a:lnSpc>
            </a:pPr>
            <a:r>
              <a:rPr lang="en-US" dirty="0"/>
              <a:t>Fields validations:</a:t>
            </a:r>
          </a:p>
          <a:p>
            <a:pPr lvl="1">
              <a:lnSpc>
                <a:spcPct val="150000"/>
              </a:lnSpc>
            </a:pPr>
            <a:r>
              <a:rPr lang="en-US" dirty="0">
                <a:hlinkClick r:id="rId6"/>
              </a:rPr>
              <a:t>https://www.baeldung.com/java-bean-validation-not-null-empty-blank</a:t>
            </a:r>
            <a:endParaRPr lang="en-US" dirty="0"/>
          </a:p>
          <a:p>
            <a:pPr lvl="1">
              <a:lnSpc>
                <a:spcPct val="150000"/>
              </a:lnSpc>
            </a:pPr>
            <a:r>
              <a:rPr lang="en-US" dirty="0">
                <a:hlinkClick r:id="rId7"/>
              </a:rPr>
              <a:t>https://www.baeldung.com/hibernate-</a:t>
            </a:r>
            <a:r>
              <a:rPr lang="en-US" dirty="0" err="1">
                <a:hlinkClick r:id="rId7"/>
              </a:rPr>
              <a:t>notnull</a:t>
            </a:r>
            <a:r>
              <a:rPr lang="en-US" dirty="0">
                <a:hlinkClick r:id="rId7"/>
              </a:rPr>
              <a:t>-vs-nullable</a:t>
            </a:r>
            <a:endParaRPr lang="en-US" dirty="0"/>
          </a:p>
        </p:txBody>
      </p:sp>
    </p:spTree>
    <p:extLst>
      <p:ext uri="{BB962C8B-B14F-4D97-AF65-F5344CB8AC3E}">
        <p14:creationId xmlns:p14="http://schemas.microsoft.com/office/powerpoint/2010/main" val="36212648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5C003-4D40-C349-863B-29BAD713E0D0}"/>
              </a:ext>
            </a:extLst>
          </p:cNvPr>
          <p:cNvSpPr>
            <a:spLocks noGrp="1"/>
          </p:cNvSpPr>
          <p:nvPr>
            <p:ph type="title"/>
          </p:nvPr>
        </p:nvSpPr>
        <p:spPr/>
        <p:txBody>
          <a:bodyPr/>
          <a:lstStyle/>
          <a:p>
            <a:r>
              <a:rPr lang="en-US" dirty="0"/>
              <a:t>Spring Data Exercises</a:t>
            </a:r>
            <a:br>
              <a:rPr lang="en-US" dirty="0"/>
            </a:br>
            <a:endParaRPr lang="en-US" dirty="0"/>
          </a:p>
        </p:txBody>
      </p:sp>
      <p:sp>
        <p:nvSpPr>
          <p:cNvPr id="3" name="Content Placeholder 2">
            <a:extLst>
              <a:ext uri="{FF2B5EF4-FFF2-40B4-BE49-F238E27FC236}">
                <a16:creationId xmlns:a16="http://schemas.microsoft.com/office/drawing/2014/main" id="{181B0029-B5DA-2E43-B287-1A8D88B37550}"/>
              </a:ext>
            </a:extLst>
          </p:cNvPr>
          <p:cNvSpPr>
            <a:spLocks noGrp="1"/>
          </p:cNvSpPr>
          <p:nvPr>
            <p:ph idx="1"/>
          </p:nvPr>
        </p:nvSpPr>
        <p:spPr/>
        <p:txBody>
          <a:bodyPr>
            <a:normAutofit fontScale="55000" lnSpcReduction="20000"/>
          </a:bodyPr>
          <a:lstStyle/>
          <a:p>
            <a:pPr algn="just">
              <a:buFont typeface="+mj-lt"/>
              <a:buAutoNum type="arabicPeriod"/>
            </a:pPr>
            <a:r>
              <a:rPr lang="en-US" dirty="0"/>
              <a:t>Respect the n-layer architecture creating the following packages: entities/models, repositories, services, controllers</a:t>
            </a:r>
          </a:p>
          <a:p>
            <a:pPr algn="just">
              <a:buFont typeface="+mj-lt"/>
              <a:buAutoNum type="arabicPeriod"/>
            </a:pPr>
            <a:r>
              <a:rPr lang="en-US" dirty="0"/>
              <a:t>Create a User entity [id, name, username, password, email]</a:t>
            </a:r>
          </a:p>
          <a:p>
            <a:pPr lvl="1" algn="just">
              <a:buFont typeface="+mj-lt"/>
              <a:buAutoNum type="alphaUcPeriod"/>
            </a:pPr>
            <a:r>
              <a:rPr lang="en-US" dirty="0"/>
              <a:t> Do not forget @GeneratedValue(strategy = GenerationType.IDENTITY) on id field</a:t>
            </a:r>
          </a:p>
          <a:p>
            <a:pPr lvl="1" algn="just">
              <a:buFont typeface="+mj-lt"/>
              <a:buAutoNum type="alphaUcPeriod"/>
            </a:pPr>
            <a:r>
              <a:rPr lang="en-US" dirty="0"/>
              <a:t> Name must be between 4 and 32 characters (use @Size annotation)</a:t>
            </a:r>
          </a:p>
          <a:p>
            <a:pPr marL="800100" lvl="1" indent="-342900" algn="just">
              <a:buFont typeface="+mj-lt"/>
              <a:buAutoNum type="alphaUcPeriod"/>
            </a:pPr>
            <a:r>
              <a:rPr lang="en-US" dirty="0"/>
              <a:t>Username is unique and cannot be null or empty (@NotBlank, @Column(nullable=false, unique=true))</a:t>
            </a:r>
          </a:p>
          <a:p>
            <a:pPr marL="800100" lvl="1" indent="-342900" algn="just">
              <a:buFont typeface="+mj-lt"/>
              <a:buAutoNum type="alphaUcPeriod"/>
            </a:pPr>
            <a:r>
              <a:rPr lang="en-US" dirty="0"/>
              <a:t>Email is unique and cannot be null or empty (@Email validation should be useful too)</a:t>
            </a:r>
          </a:p>
          <a:p>
            <a:pPr marL="800100" lvl="1" indent="-342900" algn="just">
              <a:buFont typeface="+mj-lt"/>
              <a:buAutoNum type="alphaUcPeriod"/>
            </a:pPr>
            <a:r>
              <a:rPr lang="en-US" dirty="0"/>
              <a:t>Password cannot be null or empty</a:t>
            </a:r>
          </a:p>
          <a:p>
            <a:pPr marL="800100" lvl="1" indent="-342900" algn="just">
              <a:buFont typeface="+mj-lt"/>
              <a:buAutoNum type="alphaUcPeriod"/>
            </a:pPr>
            <a:r>
              <a:rPr lang="en-US" dirty="0"/>
              <a:t>The company_id field must not be null</a:t>
            </a:r>
          </a:p>
          <a:p>
            <a:pPr algn="just">
              <a:buFont typeface="+mj-lt"/>
              <a:buAutoNum type="arabicPeriod"/>
            </a:pPr>
            <a:r>
              <a:rPr lang="en-US" dirty="0"/>
              <a:t>Create a Role entity [id, name]</a:t>
            </a:r>
          </a:p>
          <a:p>
            <a:pPr lvl="1" algn="just"/>
            <a:r>
              <a:rPr lang="en-US" dirty="0"/>
              <a:t>Name is unique and cannot be null or empty</a:t>
            </a:r>
          </a:p>
          <a:p>
            <a:pPr algn="just">
              <a:buFont typeface="+mj-lt"/>
              <a:buAutoNum type="arabicPeriod"/>
            </a:pPr>
            <a:r>
              <a:rPr lang="en-US" dirty="0"/>
              <a:t>Map the relation ManyToMany between User and Role (a user can have multiple roles and a role can be assigned to multiple users)</a:t>
            </a:r>
          </a:p>
          <a:p>
            <a:pPr lvl="1" algn="just"/>
            <a:r>
              <a:rPr lang="en-US" dirty="0"/>
              <a:t>The list of roles should not be part of user’s toString() method and vice-versa</a:t>
            </a:r>
          </a:p>
          <a:p>
            <a:pPr algn="just">
              <a:buFont typeface="+mj-lt"/>
              <a:buAutoNum type="arabicPeriod"/>
            </a:pPr>
            <a:r>
              <a:rPr lang="en-US" dirty="0"/>
              <a:t>Create a Company entity [id, name, domain]</a:t>
            </a:r>
          </a:p>
          <a:p>
            <a:pPr lvl="1" algn="just"/>
            <a:r>
              <a:rPr lang="en-US" dirty="0"/>
              <a:t>Name cannot be null or empty</a:t>
            </a:r>
          </a:p>
          <a:p>
            <a:pPr algn="just">
              <a:buFont typeface="+mj-lt"/>
              <a:buAutoNum type="arabicPeriod"/>
            </a:pPr>
            <a:r>
              <a:rPr lang="en-US" dirty="0"/>
              <a:t>Map the relation OneToMany between Company and User (a company has multiple users and a user is assigned to one company)</a:t>
            </a:r>
          </a:p>
          <a:p>
            <a:pPr lvl="1" algn="just"/>
            <a:r>
              <a:rPr lang="en-US" dirty="0"/>
              <a:t>The list of users should not be part of company’s toString() method</a:t>
            </a:r>
          </a:p>
          <a:p>
            <a:pPr algn="just">
              <a:buFont typeface="+mj-lt"/>
              <a:buAutoNum type="arabicPeriod"/>
            </a:pPr>
            <a:endParaRPr lang="en-US" dirty="0"/>
          </a:p>
        </p:txBody>
      </p:sp>
    </p:spTree>
    <p:extLst>
      <p:ext uri="{BB962C8B-B14F-4D97-AF65-F5344CB8AC3E}">
        <p14:creationId xmlns:p14="http://schemas.microsoft.com/office/powerpoint/2010/main" val="2359492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73882-55E8-8F4C-A2A1-92A193612CC2}"/>
              </a:ext>
            </a:extLst>
          </p:cNvPr>
          <p:cNvSpPr>
            <a:spLocks noGrp="1"/>
          </p:cNvSpPr>
          <p:nvPr>
            <p:ph idx="1"/>
          </p:nvPr>
        </p:nvSpPr>
        <p:spPr>
          <a:xfrm>
            <a:off x="677334" y="546538"/>
            <a:ext cx="8596668" cy="5948855"/>
          </a:xfrm>
        </p:spPr>
        <p:txBody>
          <a:bodyPr>
            <a:normAutofit fontScale="25000" lnSpcReduction="20000"/>
          </a:bodyPr>
          <a:lstStyle/>
          <a:p>
            <a:pPr marL="742950" indent="-742950">
              <a:buFont typeface="+mj-lt"/>
              <a:buAutoNum type="arabicPeriod" startAt="7"/>
            </a:pPr>
            <a:r>
              <a:rPr lang="en-US" sz="4800" dirty="0"/>
              <a:t>Go to </a:t>
            </a:r>
            <a:r>
              <a:rPr lang="en-US" sz="4800" i="1" dirty="0"/>
              <a:t>src/main/resources</a:t>
            </a:r>
            <a:r>
              <a:rPr lang="en-US" sz="4800" dirty="0"/>
              <a:t> folder, create a file named </a:t>
            </a:r>
            <a:r>
              <a:rPr lang="en-US" sz="4800" i="1" dirty="0"/>
              <a:t>data.sql</a:t>
            </a:r>
            <a:r>
              <a:rPr lang="en-US" sz="4800" dirty="0"/>
              <a:t> and add all the lines below</a:t>
            </a:r>
            <a:endParaRPr lang="en-US" sz="4800" i="1" dirty="0"/>
          </a:p>
          <a:p>
            <a:pPr marL="742950" indent="-742950">
              <a:buFont typeface="+mj-lt"/>
              <a:buAutoNum type="arabicPeriod" startAt="7"/>
            </a:pPr>
            <a:endParaRPr lang="en-US" dirty="0"/>
          </a:p>
          <a:p>
            <a:pPr marL="0" indent="0">
              <a:lnSpc>
                <a:spcPct val="120000"/>
              </a:lnSpc>
              <a:spcBef>
                <a:spcPts val="0"/>
              </a:spcBef>
              <a:buNone/>
            </a:pPr>
            <a:r>
              <a:rPr lang="en-US" sz="2800" dirty="0"/>
              <a:t>INSERT INTO role(name) VALUES ('ROLE_ADMIN');</a:t>
            </a:r>
          </a:p>
          <a:p>
            <a:pPr marL="0" indent="0">
              <a:lnSpc>
                <a:spcPct val="120000"/>
              </a:lnSpc>
              <a:spcBef>
                <a:spcPts val="0"/>
              </a:spcBef>
              <a:buNone/>
            </a:pPr>
            <a:r>
              <a:rPr lang="en-US" sz="2800" dirty="0"/>
              <a:t>INSERT INTO role(name) VALUES ('ROLE_MANAGER');</a:t>
            </a:r>
          </a:p>
          <a:p>
            <a:pPr marL="0" indent="0">
              <a:lnSpc>
                <a:spcPct val="120000"/>
              </a:lnSpc>
              <a:spcBef>
                <a:spcPts val="0"/>
              </a:spcBef>
              <a:buNone/>
            </a:pPr>
            <a:r>
              <a:rPr lang="en-US" sz="2800" dirty="0"/>
              <a:t>INSERT INTO role(name) VALUES ('ROLE_DEVELOPER');</a:t>
            </a:r>
          </a:p>
          <a:p>
            <a:pPr marL="0" indent="0">
              <a:lnSpc>
                <a:spcPct val="120000"/>
              </a:lnSpc>
              <a:spcBef>
                <a:spcPts val="0"/>
              </a:spcBef>
              <a:buNone/>
            </a:pPr>
            <a:r>
              <a:rPr lang="en-US" sz="2800" dirty="0"/>
              <a:t>INSERT INTO role(name) VALUES ('ROLE_HR');</a:t>
            </a:r>
          </a:p>
          <a:p>
            <a:pPr marL="0" indent="0">
              <a:lnSpc>
                <a:spcPct val="120000"/>
              </a:lnSpc>
              <a:spcBef>
                <a:spcPts val="0"/>
              </a:spcBef>
              <a:buNone/>
            </a:pPr>
            <a:r>
              <a:rPr lang="en-US" sz="2800" dirty="0"/>
              <a:t>INSERT INTO role(name) VALUES ('ROLE_FINANCE’);</a:t>
            </a:r>
          </a:p>
          <a:p>
            <a:pPr marL="0" indent="0">
              <a:lnSpc>
                <a:spcPct val="120000"/>
              </a:lnSpc>
              <a:spcBef>
                <a:spcPts val="0"/>
              </a:spcBef>
              <a:buNone/>
            </a:pPr>
            <a:endParaRPr lang="en-US" sz="2800" dirty="0"/>
          </a:p>
          <a:p>
            <a:pPr marL="0" indent="0">
              <a:lnSpc>
                <a:spcPct val="120000"/>
              </a:lnSpc>
              <a:spcBef>
                <a:spcPts val="0"/>
              </a:spcBef>
              <a:buNone/>
            </a:pPr>
            <a:r>
              <a:rPr lang="en-US" sz="2800" dirty="0"/>
              <a:t>INSERT INTO company(name, domain) VALUES('</a:t>
            </a:r>
            <a:r>
              <a:rPr lang="en-US" sz="2800" dirty="0" err="1"/>
              <a:t>Microsoft','IT</a:t>
            </a:r>
            <a:r>
              <a:rPr lang="en-US" sz="2800" dirty="0"/>
              <a:t>');</a:t>
            </a:r>
          </a:p>
          <a:p>
            <a:pPr marL="0" indent="0">
              <a:lnSpc>
                <a:spcPct val="120000"/>
              </a:lnSpc>
              <a:spcBef>
                <a:spcPts val="0"/>
              </a:spcBef>
              <a:buNone/>
            </a:pPr>
            <a:r>
              <a:rPr lang="en-US" sz="2800" dirty="0"/>
              <a:t>INSERT INTO company(name, domain) VALUES('Amazon', 'e-Commerce');</a:t>
            </a:r>
          </a:p>
          <a:p>
            <a:pPr marL="0" indent="0">
              <a:lnSpc>
                <a:spcPct val="120000"/>
              </a:lnSpc>
              <a:spcBef>
                <a:spcPts val="0"/>
              </a:spcBef>
              <a:buNone/>
            </a:pPr>
            <a:r>
              <a:rPr lang="en-US" sz="2800" dirty="0"/>
              <a:t>INSERT INTO company(name, domain) VALUES('McDonald s', 'Food');</a:t>
            </a:r>
          </a:p>
          <a:p>
            <a:pPr marL="0" indent="0">
              <a:lnSpc>
                <a:spcPct val="120000"/>
              </a:lnSpc>
              <a:spcBef>
                <a:spcPts val="0"/>
              </a:spcBef>
              <a:buNone/>
            </a:pPr>
            <a:endParaRPr lang="en-US" sz="2800" dirty="0"/>
          </a:p>
          <a:p>
            <a:pPr marL="0" indent="0">
              <a:lnSpc>
                <a:spcPct val="120000"/>
              </a:lnSpc>
              <a:spcBef>
                <a:spcPts val="0"/>
              </a:spcBef>
              <a:buNone/>
            </a:pPr>
            <a:r>
              <a:rPr lang="en-US" sz="2800" dirty="0"/>
              <a:t>-- Microsoft users</a:t>
            </a:r>
          </a:p>
          <a:p>
            <a:pPr marL="0" indent="0">
              <a:lnSpc>
                <a:spcPct val="120000"/>
              </a:lnSpc>
              <a:spcBef>
                <a:spcPts val="0"/>
              </a:spcBef>
              <a:buNone/>
            </a:pPr>
            <a:r>
              <a:rPr lang="en-US" sz="2800" dirty="0"/>
              <a:t>INSERT INTO user(name, username, password, email, company_id) VALUES('John Microsoft', '</a:t>
            </a:r>
            <a:r>
              <a:rPr lang="en-US" sz="2800" dirty="0" err="1"/>
              <a:t>john.microsoft</a:t>
            </a:r>
            <a:r>
              <a:rPr lang="en-US" sz="2800" dirty="0"/>
              <a:t>', 'password1', '</a:t>
            </a:r>
            <a:r>
              <a:rPr lang="en-US" sz="2800" dirty="0" err="1"/>
              <a:t>john@microsoft.com</a:t>
            </a:r>
            <a:r>
              <a:rPr lang="en-US" sz="2800" dirty="0"/>
              <a:t>', 1);</a:t>
            </a:r>
          </a:p>
          <a:p>
            <a:pPr marL="0" indent="0">
              <a:lnSpc>
                <a:spcPct val="120000"/>
              </a:lnSpc>
              <a:spcBef>
                <a:spcPts val="0"/>
              </a:spcBef>
              <a:buNone/>
            </a:pPr>
            <a:r>
              <a:rPr lang="en-US" sz="2800" dirty="0"/>
              <a:t>INSERT INTO user(name, username, password, email, company_id) VALUES('Mike Microsoft', '</a:t>
            </a:r>
            <a:r>
              <a:rPr lang="en-US" sz="2800" dirty="0" err="1"/>
              <a:t>mike.microsoft</a:t>
            </a:r>
            <a:r>
              <a:rPr lang="en-US" sz="2800" dirty="0"/>
              <a:t>', 'password3', '</a:t>
            </a:r>
            <a:r>
              <a:rPr lang="en-US" sz="2800" dirty="0" err="1"/>
              <a:t>mike@microsoft.com</a:t>
            </a:r>
            <a:r>
              <a:rPr lang="en-US" sz="2800" dirty="0"/>
              <a:t>', 1);</a:t>
            </a:r>
          </a:p>
          <a:p>
            <a:pPr marL="0" indent="0">
              <a:lnSpc>
                <a:spcPct val="120000"/>
              </a:lnSpc>
              <a:spcBef>
                <a:spcPts val="0"/>
              </a:spcBef>
              <a:buNone/>
            </a:pPr>
            <a:r>
              <a:rPr lang="en-US" sz="2800" dirty="0"/>
              <a:t>INSERT INTO user(name, username, password, email, company_id) VALUES('Anna Microsoft', '</a:t>
            </a:r>
            <a:r>
              <a:rPr lang="en-US" sz="2800" dirty="0" err="1"/>
              <a:t>anna.microsoft</a:t>
            </a:r>
            <a:r>
              <a:rPr lang="en-US" sz="2800" dirty="0"/>
              <a:t>', 'password3', '</a:t>
            </a:r>
            <a:r>
              <a:rPr lang="en-US" sz="2800" dirty="0" err="1"/>
              <a:t>anna@microsoft.com</a:t>
            </a:r>
            <a:r>
              <a:rPr lang="en-US" sz="2800" dirty="0"/>
              <a:t>', 1);</a:t>
            </a:r>
          </a:p>
          <a:p>
            <a:pPr marL="0" indent="0">
              <a:lnSpc>
                <a:spcPct val="120000"/>
              </a:lnSpc>
              <a:spcBef>
                <a:spcPts val="0"/>
              </a:spcBef>
              <a:buNone/>
            </a:pPr>
            <a:r>
              <a:rPr lang="en-US" sz="2800" dirty="0"/>
              <a:t>INSERT INTO user(name, username, password, email, company_id) VALUES('Emma Microsoft', '</a:t>
            </a:r>
            <a:r>
              <a:rPr lang="en-US" sz="2800" dirty="0" err="1"/>
              <a:t>emma.microsoft</a:t>
            </a:r>
            <a:r>
              <a:rPr lang="en-US" sz="2800" dirty="0"/>
              <a:t>', 'password4', '</a:t>
            </a:r>
            <a:r>
              <a:rPr lang="en-US" sz="2800" dirty="0" err="1"/>
              <a:t>emma@microsoft.com</a:t>
            </a:r>
            <a:r>
              <a:rPr lang="en-US" sz="2800" dirty="0"/>
              <a:t>', 1);</a:t>
            </a:r>
          </a:p>
          <a:p>
            <a:pPr marL="0" indent="0">
              <a:lnSpc>
                <a:spcPct val="120000"/>
              </a:lnSpc>
              <a:spcBef>
                <a:spcPts val="0"/>
              </a:spcBef>
              <a:buNone/>
            </a:pPr>
            <a:endParaRPr lang="en-US" sz="2800" dirty="0"/>
          </a:p>
          <a:p>
            <a:pPr marL="0" indent="0">
              <a:lnSpc>
                <a:spcPct val="120000"/>
              </a:lnSpc>
              <a:spcBef>
                <a:spcPts val="0"/>
              </a:spcBef>
              <a:buNone/>
            </a:pPr>
            <a:r>
              <a:rPr lang="en-US" sz="2800" dirty="0"/>
              <a:t>INSERT INTO user_role(user_id, role_id) VALUES (1,1);</a:t>
            </a:r>
          </a:p>
          <a:p>
            <a:pPr marL="0" indent="0">
              <a:lnSpc>
                <a:spcPct val="120000"/>
              </a:lnSpc>
              <a:spcBef>
                <a:spcPts val="0"/>
              </a:spcBef>
              <a:buNone/>
            </a:pPr>
            <a:r>
              <a:rPr lang="en-US" sz="2800" dirty="0"/>
              <a:t>INSERT INTO user_role(user_id, role_id) VALUES (1,2);</a:t>
            </a:r>
          </a:p>
          <a:p>
            <a:pPr marL="0" indent="0">
              <a:lnSpc>
                <a:spcPct val="120000"/>
              </a:lnSpc>
              <a:spcBef>
                <a:spcPts val="0"/>
              </a:spcBef>
              <a:buNone/>
            </a:pPr>
            <a:r>
              <a:rPr lang="en-US" sz="2800" dirty="0"/>
              <a:t>INSERT INTO user_role(user_id, role_id) VALUES (1,3);</a:t>
            </a:r>
          </a:p>
          <a:p>
            <a:pPr marL="0" indent="0">
              <a:lnSpc>
                <a:spcPct val="120000"/>
              </a:lnSpc>
              <a:spcBef>
                <a:spcPts val="0"/>
              </a:spcBef>
              <a:buNone/>
            </a:pPr>
            <a:r>
              <a:rPr lang="en-US" sz="2800" dirty="0"/>
              <a:t>INSERT INTO user_role(user_id, role_id) VALUES (2,2);</a:t>
            </a:r>
          </a:p>
          <a:p>
            <a:pPr marL="0" indent="0">
              <a:lnSpc>
                <a:spcPct val="120000"/>
              </a:lnSpc>
              <a:spcBef>
                <a:spcPts val="0"/>
              </a:spcBef>
              <a:buNone/>
            </a:pPr>
            <a:r>
              <a:rPr lang="en-US" sz="2800" dirty="0"/>
              <a:t>INSERT INTO user_role(user_id, role_id) VALUES (2,3);</a:t>
            </a:r>
          </a:p>
          <a:p>
            <a:pPr marL="0" indent="0">
              <a:lnSpc>
                <a:spcPct val="120000"/>
              </a:lnSpc>
              <a:spcBef>
                <a:spcPts val="0"/>
              </a:spcBef>
              <a:buNone/>
            </a:pPr>
            <a:r>
              <a:rPr lang="en-US" sz="2800" dirty="0"/>
              <a:t>INSERT INTO user_role(user_id, role_id) VALUES (3,3);</a:t>
            </a:r>
          </a:p>
          <a:p>
            <a:pPr marL="0" indent="0">
              <a:lnSpc>
                <a:spcPct val="120000"/>
              </a:lnSpc>
              <a:spcBef>
                <a:spcPts val="0"/>
              </a:spcBef>
              <a:buNone/>
            </a:pPr>
            <a:r>
              <a:rPr lang="en-US" sz="2800" dirty="0"/>
              <a:t>INSERT INTO user_role(user_id, role_id) VALUES (4,4);</a:t>
            </a:r>
          </a:p>
          <a:p>
            <a:pPr marL="0" indent="0">
              <a:lnSpc>
                <a:spcPct val="120000"/>
              </a:lnSpc>
              <a:spcBef>
                <a:spcPts val="0"/>
              </a:spcBef>
              <a:buNone/>
            </a:pPr>
            <a:endParaRPr lang="en-US" sz="2800" dirty="0"/>
          </a:p>
          <a:p>
            <a:pPr marL="0" indent="0">
              <a:lnSpc>
                <a:spcPct val="120000"/>
              </a:lnSpc>
              <a:spcBef>
                <a:spcPts val="0"/>
              </a:spcBef>
              <a:buNone/>
            </a:pPr>
            <a:r>
              <a:rPr lang="en-US" sz="2800" dirty="0"/>
              <a:t>-- Amazon users</a:t>
            </a:r>
          </a:p>
          <a:p>
            <a:pPr marL="0" indent="0">
              <a:lnSpc>
                <a:spcPct val="120000"/>
              </a:lnSpc>
              <a:spcBef>
                <a:spcPts val="0"/>
              </a:spcBef>
              <a:buNone/>
            </a:pPr>
            <a:r>
              <a:rPr lang="en-US" sz="2800" dirty="0"/>
              <a:t>INSERT INTO user(name, username, password, email, company_id) VALUES('William Amazon', '</a:t>
            </a:r>
            <a:r>
              <a:rPr lang="en-US" sz="2800" dirty="0" err="1"/>
              <a:t>william.amazon</a:t>
            </a:r>
            <a:r>
              <a:rPr lang="en-US" sz="2800" dirty="0"/>
              <a:t>', 'password1', '</a:t>
            </a:r>
            <a:r>
              <a:rPr lang="en-US" sz="2800" dirty="0" err="1"/>
              <a:t>william@amazon.com</a:t>
            </a:r>
            <a:r>
              <a:rPr lang="en-US" sz="2800" dirty="0"/>
              <a:t>', 2);</a:t>
            </a:r>
          </a:p>
          <a:p>
            <a:pPr marL="0" indent="0">
              <a:lnSpc>
                <a:spcPct val="120000"/>
              </a:lnSpc>
              <a:spcBef>
                <a:spcPts val="0"/>
              </a:spcBef>
              <a:buNone/>
            </a:pPr>
            <a:r>
              <a:rPr lang="en-US" sz="2800" dirty="0"/>
              <a:t>INSERT INTO user(name, username, password, email, company_id) VALUES('James Amazon', '</a:t>
            </a:r>
            <a:r>
              <a:rPr lang="en-US" sz="2800" dirty="0" err="1"/>
              <a:t>james.amazon</a:t>
            </a:r>
            <a:r>
              <a:rPr lang="en-US" sz="2800" dirty="0"/>
              <a:t>', 'password1', '</a:t>
            </a:r>
            <a:r>
              <a:rPr lang="en-US" sz="2800" dirty="0" err="1"/>
              <a:t>james@amazon.com</a:t>
            </a:r>
            <a:r>
              <a:rPr lang="en-US" sz="2800" dirty="0"/>
              <a:t>', 2);</a:t>
            </a:r>
          </a:p>
          <a:p>
            <a:pPr marL="0" indent="0">
              <a:lnSpc>
                <a:spcPct val="120000"/>
              </a:lnSpc>
              <a:spcBef>
                <a:spcPts val="0"/>
              </a:spcBef>
              <a:buNone/>
            </a:pPr>
            <a:r>
              <a:rPr lang="en-US" sz="2800" dirty="0"/>
              <a:t>INSERT INTO user(name, username, password, email, company_id) VALUES('Jack Amazon', '</a:t>
            </a:r>
            <a:r>
              <a:rPr lang="en-US" sz="2800" dirty="0" err="1"/>
              <a:t>jack.amazon</a:t>
            </a:r>
            <a:r>
              <a:rPr lang="en-US" sz="2800" dirty="0"/>
              <a:t>', 'password1', '</a:t>
            </a:r>
            <a:r>
              <a:rPr lang="en-US" sz="2800" dirty="0" err="1"/>
              <a:t>jack@amazon.com</a:t>
            </a:r>
            <a:r>
              <a:rPr lang="en-US" sz="2800" dirty="0"/>
              <a:t>', 2);</a:t>
            </a:r>
          </a:p>
          <a:p>
            <a:pPr marL="0" indent="0">
              <a:lnSpc>
                <a:spcPct val="120000"/>
              </a:lnSpc>
              <a:spcBef>
                <a:spcPts val="0"/>
              </a:spcBef>
              <a:buNone/>
            </a:pPr>
            <a:r>
              <a:rPr lang="en-US" sz="2800" dirty="0"/>
              <a:t>INSERT INTO user(name, username, password, email, company_id) VALUES('Madison Amazon', '</a:t>
            </a:r>
            <a:r>
              <a:rPr lang="en-US" sz="2800" dirty="0" err="1"/>
              <a:t>madison.amazon</a:t>
            </a:r>
            <a:r>
              <a:rPr lang="en-US" sz="2800" dirty="0"/>
              <a:t>', 'password1', '</a:t>
            </a:r>
            <a:r>
              <a:rPr lang="en-US" sz="2800" dirty="0" err="1"/>
              <a:t>madison@amazon.com</a:t>
            </a:r>
            <a:r>
              <a:rPr lang="en-US" sz="2800" dirty="0"/>
              <a:t>', 2);</a:t>
            </a:r>
          </a:p>
          <a:p>
            <a:pPr marL="0" indent="0">
              <a:lnSpc>
                <a:spcPct val="120000"/>
              </a:lnSpc>
              <a:spcBef>
                <a:spcPts val="0"/>
              </a:spcBef>
              <a:buNone/>
            </a:pPr>
            <a:r>
              <a:rPr lang="en-US" sz="2800" dirty="0"/>
              <a:t>INSERT INTO user(name, username, password, email, company_id) VALUES('Ellie Amazon', '</a:t>
            </a:r>
            <a:r>
              <a:rPr lang="en-US" sz="2800" dirty="0" err="1"/>
              <a:t>ellie.amazon</a:t>
            </a:r>
            <a:r>
              <a:rPr lang="en-US" sz="2800" dirty="0"/>
              <a:t>', 'password1', '</a:t>
            </a:r>
            <a:r>
              <a:rPr lang="en-US" sz="2800" dirty="0" err="1"/>
              <a:t>ellie@amazon.com</a:t>
            </a:r>
            <a:r>
              <a:rPr lang="en-US" sz="2800" dirty="0"/>
              <a:t>', 2);</a:t>
            </a:r>
          </a:p>
          <a:p>
            <a:pPr marL="0" indent="0">
              <a:lnSpc>
                <a:spcPct val="120000"/>
              </a:lnSpc>
              <a:spcBef>
                <a:spcPts val="0"/>
              </a:spcBef>
              <a:buNone/>
            </a:pPr>
            <a:r>
              <a:rPr lang="en-US" sz="2800" dirty="0"/>
              <a:t>INSERT INTO user(name, username, password, email, company_id) VALUES('Anna Amazon', '</a:t>
            </a:r>
            <a:r>
              <a:rPr lang="en-US" sz="2800" dirty="0" err="1"/>
              <a:t>anabelle.amazon</a:t>
            </a:r>
            <a:r>
              <a:rPr lang="en-US" sz="2800" dirty="0"/>
              <a:t>', 'password1', '</a:t>
            </a:r>
            <a:r>
              <a:rPr lang="en-US" sz="2800" dirty="0" err="1"/>
              <a:t>anabelle@amazon.com</a:t>
            </a:r>
            <a:r>
              <a:rPr lang="en-US" sz="2800" dirty="0"/>
              <a:t>', 2);</a:t>
            </a:r>
          </a:p>
          <a:p>
            <a:pPr marL="0" indent="0">
              <a:lnSpc>
                <a:spcPct val="120000"/>
              </a:lnSpc>
              <a:spcBef>
                <a:spcPts val="0"/>
              </a:spcBef>
              <a:buNone/>
            </a:pPr>
            <a:endParaRPr lang="en-US" sz="2800" dirty="0"/>
          </a:p>
          <a:p>
            <a:pPr marL="0" indent="0">
              <a:lnSpc>
                <a:spcPct val="120000"/>
              </a:lnSpc>
              <a:spcBef>
                <a:spcPts val="0"/>
              </a:spcBef>
              <a:buNone/>
            </a:pPr>
            <a:r>
              <a:rPr lang="en-US" sz="2800" dirty="0"/>
              <a:t>INSERT INTO user_role(user_id, role_id) VALUES (5,1);</a:t>
            </a:r>
          </a:p>
          <a:p>
            <a:pPr marL="0" indent="0">
              <a:lnSpc>
                <a:spcPct val="120000"/>
              </a:lnSpc>
              <a:spcBef>
                <a:spcPts val="0"/>
              </a:spcBef>
              <a:buNone/>
            </a:pPr>
            <a:r>
              <a:rPr lang="en-US" sz="2800" dirty="0"/>
              <a:t>INSERT INTO user_role(user_id, role_id) VALUES (5,2);</a:t>
            </a:r>
          </a:p>
          <a:p>
            <a:pPr marL="0" indent="0">
              <a:lnSpc>
                <a:spcPct val="120000"/>
              </a:lnSpc>
              <a:spcBef>
                <a:spcPts val="0"/>
              </a:spcBef>
              <a:buNone/>
            </a:pPr>
            <a:r>
              <a:rPr lang="en-US" sz="2800" dirty="0"/>
              <a:t>INSERT INTO user_role(user_id, role_id) VALUES (5,3);</a:t>
            </a:r>
          </a:p>
          <a:p>
            <a:pPr marL="0" indent="0">
              <a:lnSpc>
                <a:spcPct val="120000"/>
              </a:lnSpc>
              <a:spcBef>
                <a:spcPts val="0"/>
              </a:spcBef>
              <a:buNone/>
            </a:pPr>
            <a:r>
              <a:rPr lang="en-US" sz="2800" dirty="0"/>
              <a:t>INSERT INTO user_role(user_id, role_id) VALUES (6,2);</a:t>
            </a:r>
          </a:p>
          <a:p>
            <a:pPr marL="0" indent="0">
              <a:lnSpc>
                <a:spcPct val="120000"/>
              </a:lnSpc>
              <a:spcBef>
                <a:spcPts val="0"/>
              </a:spcBef>
              <a:buNone/>
            </a:pPr>
            <a:r>
              <a:rPr lang="en-US" sz="2800" dirty="0"/>
              <a:t>INSERT INTO user_role(user_id, role_id) VALUES (7,3);</a:t>
            </a:r>
          </a:p>
          <a:p>
            <a:pPr marL="0" indent="0">
              <a:lnSpc>
                <a:spcPct val="120000"/>
              </a:lnSpc>
              <a:spcBef>
                <a:spcPts val="0"/>
              </a:spcBef>
              <a:buNone/>
            </a:pPr>
            <a:r>
              <a:rPr lang="en-US" sz="2800" dirty="0"/>
              <a:t>INSERT INTO user_role(user_id, role_id) VALUES (8,4);</a:t>
            </a:r>
          </a:p>
          <a:p>
            <a:pPr marL="0" indent="0">
              <a:lnSpc>
                <a:spcPct val="120000"/>
              </a:lnSpc>
              <a:spcBef>
                <a:spcPts val="0"/>
              </a:spcBef>
              <a:buNone/>
            </a:pPr>
            <a:r>
              <a:rPr lang="en-US" sz="2800" dirty="0"/>
              <a:t>INSERT INTO user_role(user_id, role_id) VALUES (9,3);</a:t>
            </a:r>
          </a:p>
          <a:p>
            <a:pPr marL="0" indent="0">
              <a:lnSpc>
                <a:spcPct val="120000"/>
              </a:lnSpc>
              <a:spcBef>
                <a:spcPts val="0"/>
              </a:spcBef>
              <a:buNone/>
            </a:pPr>
            <a:r>
              <a:rPr lang="en-US" sz="2800" dirty="0"/>
              <a:t>INSERT INTO user_role(user_id, role_id) VALUES (10,3);</a:t>
            </a:r>
          </a:p>
          <a:p>
            <a:pPr marL="0" indent="0">
              <a:lnSpc>
                <a:spcPct val="120000"/>
              </a:lnSpc>
              <a:spcBef>
                <a:spcPts val="0"/>
              </a:spcBef>
              <a:buNone/>
            </a:pPr>
            <a:endParaRPr lang="en-US" sz="2800" dirty="0"/>
          </a:p>
          <a:p>
            <a:pPr marL="0" indent="0">
              <a:lnSpc>
                <a:spcPct val="120000"/>
              </a:lnSpc>
              <a:spcBef>
                <a:spcPts val="0"/>
              </a:spcBef>
              <a:buNone/>
            </a:pPr>
            <a:r>
              <a:rPr lang="en-US" sz="2800" dirty="0"/>
              <a:t>-- McDonald s users</a:t>
            </a:r>
          </a:p>
          <a:p>
            <a:pPr marL="0" indent="0">
              <a:lnSpc>
                <a:spcPct val="120000"/>
              </a:lnSpc>
              <a:spcBef>
                <a:spcPts val="0"/>
              </a:spcBef>
              <a:buNone/>
            </a:pPr>
            <a:r>
              <a:rPr lang="en-US" sz="2800" dirty="0"/>
              <a:t>INSERT INTO user(name, username, password, email, company_id) VALUES('Mary McDonald s', '</a:t>
            </a:r>
            <a:r>
              <a:rPr lang="en-US" sz="2800" dirty="0" err="1"/>
              <a:t>mary.mc</a:t>
            </a:r>
            <a:r>
              <a:rPr lang="en-US" sz="2800" dirty="0"/>
              <a:t>', 'password1', '</a:t>
            </a:r>
            <a:r>
              <a:rPr lang="en-US" sz="2800" dirty="0" err="1"/>
              <a:t>mary@mcdonalds.com</a:t>
            </a:r>
            <a:r>
              <a:rPr lang="en-US" sz="2800" dirty="0"/>
              <a:t>', 3);</a:t>
            </a:r>
          </a:p>
          <a:p>
            <a:pPr marL="0" indent="0">
              <a:lnSpc>
                <a:spcPct val="120000"/>
              </a:lnSpc>
              <a:spcBef>
                <a:spcPts val="0"/>
              </a:spcBef>
              <a:buNone/>
            </a:pPr>
            <a:r>
              <a:rPr lang="en-US" sz="2800" dirty="0"/>
              <a:t>INSERT INTO user(name, username, password, email, company_id) VALUES('Christian McDonald s', '</a:t>
            </a:r>
            <a:r>
              <a:rPr lang="en-US" sz="2800" dirty="0" err="1"/>
              <a:t>christian.mc</a:t>
            </a:r>
            <a:r>
              <a:rPr lang="en-US" sz="2800" dirty="0"/>
              <a:t>', 'password1', '</a:t>
            </a:r>
            <a:r>
              <a:rPr lang="en-US" sz="2800" dirty="0" err="1"/>
              <a:t>christian@mcdonalds.com</a:t>
            </a:r>
            <a:r>
              <a:rPr lang="en-US" sz="2800" dirty="0"/>
              <a:t>', 3);</a:t>
            </a:r>
          </a:p>
          <a:p>
            <a:pPr marL="0" indent="0">
              <a:lnSpc>
                <a:spcPct val="120000"/>
              </a:lnSpc>
              <a:spcBef>
                <a:spcPts val="0"/>
              </a:spcBef>
              <a:buNone/>
            </a:pPr>
            <a:r>
              <a:rPr lang="en-US" sz="2800" dirty="0"/>
              <a:t>INSERT INTO user(name, username, password, email, company_id) VALUES('Robert McDonald s', '</a:t>
            </a:r>
            <a:r>
              <a:rPr lang="en-US" sz="2800" dirty="0" err="1"/>
              <a:t>robert.mc</a:t>
            </a:r>
            <a:r>
              <a:rPr lang="en-US" sz="2800" dirty="0"/>
              <a:t>', 'password1', '</a:t>
            </a:r>
            <a:r>
              <a:rPr lang="en-US" sz="2800" dirty="0" err="1"/>
              <a:t>robert@mcdonalds.com</a:t>
            </a:r>
            <a:r>
              <a:rPr lang="en-US" sz="2800" dirty="0"/>
              <a:t>', 3);</a:t>
            </a:r>
          </a:p>
          <a:p>
            <a:pPr marL="0" indent="0">
              <a:lnSpc>
                <a:spcPct val="120000"/>
              </a:lnSpc>
              <a:spcBef>
                <a:spcPts val="0"/>
              </a:spcBef>
              <a:buNone/>
            </a:pPr>
            <a:endParaRPr lang="en-US" sz="2800" dirty="0"/>
          </a:p>
          <a:p>
            <a:pPr marL="0" indent="0">
              <a:lnSpc>
                <a:spcPct val="120000"/>
              </a:lnSpc>
              <a:spcBef>
                <a:spcPts val="0"/>
              </a:spcBef>
              <a:buNone/>
            </a:pPr>
            <a:r>
              <a:rPr lang="en-US" sz="2800" dirty="0"/>
              <a:t>INSERT INTO user_role(user_id, role_id) VALUES (11,1);</a:t>
            </a:r>
          </a:p>
          <a:p>
            <a:pPr marL="0" indent="0">
              <a:lnSpc>
                <a:spcPct val="120000"/>
              </a:lnSpc>
              <a:spcBef>
                <a:spcPts val="0"/>
              </a:spcBef>
              <a:buNone/>
            </a:pPr>
            <a:r>
              <a:rPr lang="en-US" sz="2800" dirty="0"/>
              <a:t>INSERT INTO user_role(user_id, role_id) VALUES (11,2);</a:t>
            </a:r>
          </a:p>
          <a:p>
            <a:pPr marL="0" indent="0">
              <a:lnSpc>
                <a:spcPct val="120000"/>
              </a:lnSpc>
              <a:spcBef>
                <a:spcPts val="0"/>
              </a:spcBef>
              <a:buNone/>
            </a:pPr>
            <a:r>
              <a:rPr lang="en-US" sz="2800" dirty="0"/>
              <a:t>INSERT INTO user_role(user_id, role_id) VALUES (11,4);</a:t>
            </a:r>
          </a:p>
          <a:p>
            <a:pPr marL="0" indent="0">
              <a:lnSpc>
                <a:spcPct val="120000"/>
              </a:lnSpc>
              <a:spcBef>
                <a:spcPts val="0"/>
              </a:spcBef>
              <a:buNone/>
            </a:pPr>
            <a:r>
              <a:rPr lang="en-US" sz="2800" dirty="0"/>
              <a:t>INSERT INTO user_role(user_id, role_id) VALUES (12,2);</a:t>
            </a:r>
          </a:p>
          <a:p>
            <a:pPr marL="0" indent="0">
              <a:lnSpc>
                <a:spcPct val="120000"/>
              </a:lnSpc>
              <a:spcBef>
                <a:spcPts val="0"/>
              </a:spcBef>
              <a:buNone/>
            </a:pPr>
            <a:r>
              <a:rPr lang="en-US" sz="2800" dirty="0"/>
              <a:t>INSERT INTO user_role(user_id, role_id) VALUES (13,3);</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26708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BC2B-C995-6C40-BF29-9F4EEC5ACF70}"/>
              </a:ext>
            </a:extLst>
          </p:cNvPr>
          <p:cNvSpPr>
            <a:spLocks noGrp="1"/>
          </p:cNvSpPr>
          <p:nvPr>
            <p:ph type="title"/>
          </p:nvPr>
        </p:nvSpPr>
        <p:spPr/>
        <p:txBody>
          <a:bodyPr/>
          <a:lstStyle/>
          <a:p>
            <a:r>
              <a:rPr lang="en-US" dirty="0"/>
              <a:t>Benefits of Spring</a:t>
            </a:r>
            <a:br>
              <a:rPr lang="en-US" dirty="0"/>
            </a:br>
            <a:endParaRPr lang="en-US" dirty="0"/>
          </a:p>
        </p:txBody>
      </p:sp>
      <p:sp>
        <p:nvSpPr>
          <p:cNvPr id="3" name="Content Placeholder 2">
            <a:extLst>
              <a:ext uri="{FF2B5EF4-FFF2-40B4-BE49-F238E27FC236}">
                <a16:creationId xmlns:a16="http://schemas.microsoft.com/office/drawing/2014/main" id="{85EDC1FB-3245-9744-82B5-46FCE52A1082}"/>
              </a:ext>
            </a:extLst>
          </p:cNvPr>
          <p:cNvSpPr>
            <a:spLocks noGrp="1"/>
          </p:cNvSpPr>
          <p:nvPr>
            <p:ph idx="1"/>
          </p:nvPr>
        </p:nvSpPr>
        <p:spPr>
          <a:xfrm>
            <a:off x="677334" y="1702676"/>
            <a:ext cx="8596668" cy="4771695"/>
          </a:xfrm>
        </p:spPr>
        <p:txBody>
          <a:bodyPr>
            <a:noAutofit/>
          </a:bodyPr>
          <a:lstStyle/>
          <a:p>
            <a:pPr algn="just"/>
            <a:r>
              <a:rPr lang="en-US" sz="2000" b="1" dirty="0"/>
              <a:t>Big community </a:t>
            </a:r>
            <a:r>
              <a:rPr lang="en-US" sz="2000" dirty="0"/>
              <a:t> - lots of articles/tutorials/discussions on this topic. This make it easier to learn and to fix any incoming issues in your app.</a:t>
            </a:r>
          </a:p>
          <a:p>
            <a:pPr algn="just"/>
            <a:r>
              <a:rPr lang="en-US" sz="2000" b="1" dirty="0"/>
              <a:t>Modular </a:t>
            </a:r>
            <a:r>
              <a:rPr lang="en-US" sz="2000" dirty="0"/>
              <a:t>-</a:t>
            </a:r>
            <a:r>
              <a:rPr lang="en-US" sz="2000" b="1" dirty="0"/>
              <a:t> </a:t>
            </a:r>
            <a:r>
              <a:rPr lang="en-US" sz="2000" dirty="0"/>
              <a:t>Spring is organized in a modular fashion. Even though the number of packages and classes are substantial, you must worry only about the ones you need and ignore the rest.</a:t>
            </a:r>
          </a:p>
          <a:p>
            <a:pPr algn="just"/>
            <a:r>
              <a:rPr lang="en-US" sz="2000" b="1" dirty="0"/>
              <a:t>Wide variety of tools </a:t>
            </a:r>
            <a:r>
              <a:rPr lang="en-US" sz="2000" dirty="0"/>
              <a:t>-</a:t>
            </a:r>
            <a:r>
              <a:rPr lang="en-US" sz="2000" b="1" dirty="0"/>
              <a:t> </a:t>
            </a:r>
            <a:r>
              <a:rPr lang="en-US" sz="2000" dirty="0"/>
              <a:t>Spring does not reinvent the wheel, instead it truly makes use of some of the existing technologies and this makes it easy to develop an application.</a:t>
            </a:r>
          </a:p>
          <a:p>
            <a:pPr algn="just"/>
            <a:r>
              <a:rPr lang="en-US" sz="2000" b="1" dirty="0"/>
              <a:t>Easy to test </a:t>
            </a:r>
            <a:r>
              <a:rPr lang="en-US" sz="2000" dirty="0"/>
              <a:t>-</a:t>
            </a:r>
            <a:r>
              <a:rPr lang="en-US" sz="2000" b="1" dirty="0"/>
              <a:t> </a:t>
            </a:r>
            <a:r>
              <a:rPr lang="en-US" sz="2000" dirty="0"/>
              <a:t>an application written with Spring is simple because environment-dependent code is moved into this framework. Furthermore, by using Java POJOs, it becomes easier to use dependency injection for injecting test data.</a:t>
            </a:r>
          </a:p>
        </p:txBody>
      </p:sp>
    </p:spTree>
    <p:extLst>
      <p:ext uri="{BB962C8B-B14F-4D97-AF65-F5344CB8AC3E}">
        <p14:creationId xmlns:p14="http://schemas.microsoft.com/office/powerpoint/2010/main" val="29672573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60512C-0E45-6542-AC19-43B0D0A0E7EE}"/>
              </a:ext>
            </a:extLst>
          </p:cNvPr>
          <p:cNvSpPr>
            <a:spLocks noGrp="1"/>
          </p:cNvSpPr>
          <p:nvPr>
            <p:ph idx="1"/>
          </p:nvPr>
        </p:nvSpPr>
        <p:spPr>
          <a:xfrm>
            <a:off x="677334" y="409903"/>
            <a:ext cx="8596668" cy="5631459"/>
          </a:xfrm>
        </p:spPr>
        <p:txBody>
          <a:bodyPr>
            <a:normAutofit fontScale="92500" lnSpcReduction="10000"/>
          </a:bodyPr>
          <a:lstStyle/>
          <a:p>
            <a:pPr marL="457200" indent="-457200" algn="just">
              <a:buFont typeface="+mj-lt"/>
              <a:buAutoNum type="arabicPeriod" startAt="8"/>
            </a:pPr>
            <a:r>
              <a:rPr lang="en-US" sz="2000" dirty="0"/>
              <a:t>Create a </a:t>
            </a:r>
            <a:r>
              <a:rPr lang="en-US" sz="2000" b="1" dirty="0"/>
              <a:t>UserRepository</a:t>
            </a:r>
            <a:r>
              <a:rPr lang="en-US" sz="2000" dirty="0"/>
              <a:t> that will have the following functionalities: </a:t>
            </a:r>
          </a:p>
          <a:p>
            <a:pPr marL="800100" lvl="1" indent="-342900" algn="just">
              <a:buFont typeface="+mj-lt"/>
              <a:buAutoNum type="alphaUcPeriod"/>
            </a:pPr>
            <a:r>
              <a:rPr lang="en-US" sz="1800" dirty="0"/>
              <a:t>Find all users by name</a:t>
            </a:r>
          </a:p>
          <a:p>
            <a:pPr marL="800100" lvl="1" indent="-342900" algn="just">
              <a:buFont typeface="+mj-lt"/>
              <a:buAutoNum type="alphaUcPeriod"/>
            </a:pPr>
            <a:r>
              <a:rPr lang="en-US" sz="1800" dirty="0"/>
              <a:t>Find all users that have name starting with some string (ignore case)</a:t>
            </a:r>
          </a:p>
          <a:p>
            <a:pPr marL="1200150" lvl="2" indent="-342900" algn="just"/>
            <a:r>
              <a:rPr lang="en-US" sz="1600" dirty="0"/>
              <a:t>e.g. Finding by string “don” will match “Donald Trump”</a:t>
            </a:r>
          </a:p>
          <a:p>
            <a:pPr marL="800100" lvl="1" indent="-342900" algn="just">
              <a:buFont typeface="+mj-lt"/>
              <a:buAutoNum type="alphaUcPeriod"/>
            </a:pPr>
            <a:r>
              <a:rPr lang="en-US" sz="1800" dirty="0"/>
              <a:t>Find all users from a company (use company id)</a:t>
            </a:r>
          </a:p>
          <a:p>
            <a:pPr marL="800100" lvl="1" indent="-342900" algn="just">
              <a:buFont typeface="+mj-lt"/>
              <a:buAutoNum type="alphaUcPeriod"/>
            </a:pPr>
            <a:r>
              <a:rPr lang="en-US" sz="1800" dirty="0"/>
              <a:t>Find all users from a company ordered by username</a:t>
            </a:r>
          </a:p>
          <a:p>
            <a:pPr marL="800100" lvl="1" indent="-342900" algn="just">
              <a:buFont typeface="+mj-lt"/>
              <a:buAutoNum type="alphaUcPeriod"/>
            </a:pPr>
            <a:r>
              <a:rPr lang="en-US" sz="1800" dirty="0"/>
              <a:t>Find all users from a company and their name contains some string (ignore case)</a:t>
            </a:r>
          </a:p>
          <a:p>
            <a:pPr marL="1200150" lvl="2" indent="-342900" algn="just"/>
            <a:r>
              <a:rPr lang="en-US" sz="1600" dirty="0"/>
              <a:t>e.g. Finding by string “ron” will match “Cristiano Ronaldo”</a:t>
            </a:r>
          </a:p>
          <a:p>
            <a:pPr marL="800100" lvl="1" indent="-342900" algn="just">
              <a:buFont typeface="+mj-lt"/>
              <a:buAutoNum type="alphaUcPeriod"/>
            </a:pPr>
            <a:r>
              <a:rPr lang="en-US" sz="1800" dirty="0"/>
              <a:t>Find all users that have email ending with some string (ordered by email)</a:t>
            </a:r>
          </a:p>
          <a:p>
            <a:pPr marL="800100" lvl="1" indent="-342900" algn="just">
              <a:buFont typeface="+mj-lt"/>
              <a:buAutoNum type="alphaUcPeriod"/>
            </a:pPr>
            <a:r>
              <a:rPr lang="en-US" sz="1800" dirty="0"/>
              <a:t>Find a user by email</a:t>
            </a:r>
          </a:p>
          <a:p>
            <a:pPr marL="800100" lvl="1" indent="-342900" algn="just">
              <a:buFont typeface="+mj-lt"/>
              <a:buAutoNum type="alphaUcPeriod"/>
            </a:pPr>
            <a:r>
              <a:rPr lang="en-US" sz="1800" dirty="0"/>
              <a:t>Find a user by username</a:t>
            </a:r>
          </a:p>
          <a:p>
            <a:pPr marL="800100" lvl="1" indent="-342900" algn="just">
              <a:buFont typeface="+mj-lt"/>
              <a:buAutoNum type="alphaUcPeriod"/>
            </a:pPr>
            <a:r>
              <a:rPr lang="en-US" sz="1800" dirty="0"/>
              <a:t>Find a user by username or email</a:t>
            </a:r>
          </a:p>
          <a:p>
            <a:pPr marL="800100" lvl="1" indent="-342900" algn="just">
              <a:buFont typeface="+mj-lt"/>
              <a:buAutoNum type="alphaUcPeriod"/>
            </a:pPr>
            <a:r>
              <a:rPr lang="en-US" sz="1800" dirty="0"/>
              <a:t>Check user exists by a part of his name (case sensitive – normal, not ignore case)</a:t>
            </a:r>
          </a:p>
          <a:p>
            <a:pPr marL="800100" lvl="1" indent="-342900" algn="just">
              <a:buFont typeface="+mj-lt"/>
              <a:buAutoNum type="alphaUcPeriod"/>
            </a:pPr>
            <a:r>
              <a:rPr lang="en-US" sz="1800" dirty="0"/>
              <a:t>Count all users having their email ending with some string (case sensitive)</a:t>
            </a:r>
          </a:p>
          <a:p>
            <a:pPr marL="457200" indent="-457200" algn="just">
              <a:buFont typeface="+mj-lt"/>
              <a:buAutoNum type="arabicPeriod" startAt="8"/>
            </a:pPr>
            <a:endParaRPr lang="en-US" sz="2000" dirty="0"/>
          </a:p>
        </p:txBody>
      </p:sp>
    </p:spTree>
    <p:extLst>
      <p:ext uri="{BB962C8B-B14F-4D97-AF65-F5344CB8AC3E}">
        <p14:creationId xmlns:p14="http://schemas.microsoft.com/office/powerpoint/2010/main" val="18831402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B5B591-518C-FD4B-98D2-7AC9EAE05FAD}"/>
              </a:ext>
            </a:extLst>
          </p:cNvPr>
          <p:cNvSpPr>
            <a:spLocks noGrp="1"/>
          </p:cNvSpPr>
          <p:nvPr>
            <p:ph idx="1"/>
          </p:nvPr>
        </p:nvSpPr>
        <p:spPr>
          <a:xfrm>
            <a:off x="677334" y="693683"/>
            <a:ext cx="8596668" cy="5475889"/>
          </a:xfrm>
        </p:spPr>
        <p:txBody>
          <a:bodyPr>
            <a:normAutofit lnSpcReduction="10000"/>
          </a:bodyPr>
          <a:lstStyle/>
          <a:p>
            <a:pPr marL="457200" indent="-457200" algn="just">
              <a:buFont typeface="+mj-lt"/>
              <a:buAutoNum type="arabicPeriod" startAt="9"/>
            </a:pPr>
            <a:r>
              <a:rPr lang="en-US" sz="2000" dirty="0"/>
              <a:t>Create a </a:t>
            </a:r>
            <a:r>
              <a:rPr lang="en-US" sz="2000" b="1" dirty="0"/>
              <a:t>RoleRepository </a:t>
            </a:r>
            <a:r>
              <a:rPr lang="en-US" sz="2000" dirty="0"/>
              <a:t>that will have the following functionalities:</a:t>
            </a:r>
            <a:endParaRPr lang="en-US" sz="2000" b="1" dirty="0"/>
          </a:p>
          <a:p>
            <a:pPr marL="857250" lvl="1" indent="-457200" algn="just">
              <a:buFont typeface="+mj-lt"/>
              <a:buAutoNum type="alphaUcPeriod"/>
            </a:pPr>
            <a:r>
              <a:rPr lang="en-US" sz="1800" dirty="0"/>
              <a:t>Find a role by name</a:t>
            </a:r>
          </a:p>
          <a:p>
            <a:pPr marL="857250" lvl="1" indent="-457200" algn="just">
              <a:buFont typeface="+mj-lt"/>
              <a:buAutoNum type="alphaUcPeriod"/>
            </a:pPr>
            <a:r>
              <a:rPr lang="en-US" sz="1800" dirty="0"/>
              <a:t>Find all roles by name containing some string (ignore case)</a:t>
            </a:r>
          </a:p>
          <a:p>
            <a:pPr marL="857250" lvl="1" indent="-457200" algn="just">
              <a:buFont typeface="+mj-lt"/>
              <a:buAutoNum type="alphaUcPeriod"/>
            </a:pPr>
            <a:r>
              <a:rPr lang="en-US" sz="1800" dirty="0"/>
              <a:t>Delete a role by name</a:t>
            </a:r>
          </a:p>
          <a:p>
            <a:pPr marL="857250" lvl="1" indent="-457200" algn="just">
              <a:buFont typeface="+mj-lt"/>
              <a:buAutoNum type="alphaUcPeriod"/>
            </a:pPr>
            <a:r>
              <a:rPr lang="en-US" sz="1800" dirty="0"/>
              <a:t>Update a role name </a:t>
            </a:r>
          </a:p>
          <a:p>
            <a:pPr marL="1257300" lvl="2" indent="-457200" algn="just"/>
            <a:r>
              <a:rPr lang="en-US" sz="1600" dirty="0"/>
              <a:t>Use @Query and @Modifying</a:t>
            </a:r>
          </a:p>
          <a:p>
            <a:pPr marL="1257300" lvl="2" indent="-457200" algn="just"/>
            <a:r>
              <a:rPr lang="en-US" sz="1600" dirty="0"/>
              <a:t>On @Modifying you will need to use flushAutomatically=true and clearAutomatically=true</a:t>
            </a:r>
          </a:p>
          <a:p>
            <a:pPr marL="1257300" lvl="2" indent="-457200" algn="just"/>
            <a:r>
              <a:rPr lang="en-US" sz="1600" dirty="0"/>
              <a:t>Otherwise, when you call this method and then retrieve the entity it will not be changed</a:t>
            </a:r>
          </a:p>
          <a:p>
            <a:pPr marL="1257300" lvl="2" indent="-457200" algn="just"/>
            <a:r>
              <a:rPr lang="en-US" sz="1600" dirty="0"/>
              <a:t>Further reading </a:t>
            </a:r>
            <a:r>
              <a:rPr lang="en-US" sz="1600" dirty="0">
                <a:hlinkClick r:id="rId2"/>
              </a:rPr>
              <a:t>here</a:t>
            </a:r>
            <a:r>
              <a:rPr lang="en-US" sz="1600" dirty="0"/>
              <a:t> why we need this (Persistence Context)</a:t>
            </a:r>
          </a:p>
          <a:p>
            <a:pPr marL="457200" indent="-457200" algn="just">
              <a:buFont typeface="+mj-lt"/>
              <a:buAutoNum type="arabicPeriod" startAt="9"/>
            </a:pPr>
            <a:r>
              <a:rPr lang="en-US" sz="2000" dirty="0"/>
              <a:t>Create a </a:t>
            </a:r>
            <a:r>
              <a:rPr lang="en-US" sz="2000" b="1" dirty="0"/>
              <a:t>CompanyRepository </a:t>
            </a:r>
            <a:r>
              <a:rPr lang="en-US" sz="2000" dirty="0"/>
              <a:t>that will have the following functionalities:</a:t>
            </a:r>
          </a:p>
          <a:p>
            <a:pPr marL="857250" lvl="1" indent="-457200" algn="just">
              <a:buFont typeface="+mj-lt"/>
              <a:buAutoNum type="alphaUcPeriod"/>
            </a:pPr>
            <a:r>
              <a:rPr lang="en-US" sz="1800" dirty="0"/>
              <a:t>Check company exists by name</a:t>
            </a:r>
          </a:p>
          <a:p>
            <a:pPr marL="857250" lvl="1" indent="-457200" algn="just">
              <a:buFont typeface="+mj-lt"/>
              <a:buAutoNum type="alphaUcPeriod"/>
            </a:pPr>
            <a:r>
              <a:rPr lang="en-US" sz="1800" dirty="0"/>
              <a:t>Find all companies by name containing some string (ignore case)</a:t>
            </a:r>
          </a:p>
          <a:p>
            <a:pPr algn="just"/>
            <a:endParaRPr lang="en-US" sz="2000" dirty="0"/>
          </a:p>
        </p:txBody>
      </p:sp>
    </p:spTree>
    <p:extLst>
      <p:ext uri="{BB962C8B-B14F-4D97-AF65-F5344CB8AC3E}">
        <p14:creationId xmlns:p14="http://schemas.microsoft.com/office/powerpoint/2010/main" val="18237016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A230DF-8141-B047-86CE-A749D0C0877A}"/>
              </a:ext>
            </a:extLst>
          </p:cNvPr>
          <p:cNvSpPr>
            <a:spLocks noGrp="1"/>
          </p:cNvSpPr>
          <p:nvPr>
            <p:ph idx="1"/>
          </p:nvPr>
        </p:nvSpPr>
        <p:spPr>
          <a:xfrm>
            <a:off x="677334" y="1996965"/>
            <a:ext cx="8596668" cy="4044397"/>
          </a:xfrm>
        </p:spPr>
        <p:txBody>
          <a:bodyPr>
            <a:normAutofit/>
          </a:bodyPr>
          <a:lstStyle/>
          <a:p>
            <a:pPr algn="just">
              <a:buFont typeface="+mj-lt"/>
              <a:buAutoNum type="arabicPeriod" startAt="11"/>
            </a:pPr>
            <a:r>
              <a:rPr lang="en-US" sz="2000" dirty="0"/>
              <a:t>Create unit tests for all the previously implemented methods:</a:t>
            </a:r>
          </a:p>
          <a:p>
            <a:pPr lvl="1" algn="just"/>
            <a:r>
              <a:rPr lang="en-US" sz="1800" dirty="0"/>
              <a:t>Use </a:t>
            </a:r>
            <a:r>
              <a:rPr lang="en-US" sz="1800" b="1" dirty="0"/>
              <a:t>@DataJpaTest</a:t>
            </a:r>
            <a:r>
              <a:rPr lang="en-US" sz="1800" dirty="0"/>
              <a:t> annotation on the test class (it will rollback all your insert/update/delete commands after test method is finished)</a:t>
            </a:r>
          </a:p>
          <a:p>
            <a:pPr lvl="1" algn="just"/>
            <a:r>
              <a:rPr lang="en-US" sz="1800" dirty="0"/>
              <a:t>Use @Autowired on the needed Repository dependency</a:t>
            </a:r>
          </a:p>
          <a:p>
            <a:pPr lvl="1" algn="just"/>
            <a:r>
              <a:rPr lang="en-US" sz="1800" b="1" dirty="0"/>
              <a:t>IMPORTANT</a:t>
            </a:r>
            <a:r>
              <a:rPr lang="en-US" sz="1800" dirty="0"/>
              <a:t>: Use @Test annotation on method from org.junit.jupiter.api.Test (it won’t inject the dependencies with the one from org.junit.Test)</a:t>
            </a:r>
          </a:p>
          <a:p>
            <a:pPr lvl="1" algn="just"/>
            <a:r>
              <a:rPr lang="en-US" sz="1800" dirty="0"/>
              <a:t>In class we will test: 8(A,B,F,I) and 9 (C,D) </a:t>
            </a:r>
          </a:p>
          <a:p>
            <a:pPr lvl="2" algn="just"/>
            <a:r>
              <a:rPr lang="en-US" sz="1600" dirty="0"/>
              <a:t>Optional: test RoleRepository findAll method sorted and/or paginated</a:t>
            </a:r>
          </a:p>
          <a:p>
            <a:pPr lvl="1" algn="just"/>
            <a:r>
              <a:rPr lang="en-US" sz="1800" dirty="0"/>
              <a:t>Homework: test all the other repository methods (bad scenarios as well: e.g. invalid or null values)</a:t>
            </a:r>
          </a:p>
        </p:txBody>
      </p:sp>
    </p:spTree>
    <p:extLst>
      <p:ext uri="{BB962C8B-B14F-4D97-AF65-F5344CB8AC3E}">
        <p14:creationId xmlns:p14="http://schemas.microsoft.com/office/powerpoint/2010/main" val="22834349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
            <a:extLst>
              <a:ext uri="{FF2B5EF4-FFF2-40B4-BE49-F238E27FC236}">
                <a16:creationId xmlns:a16="http://schemas.microsoft.com/office/drawing/2014/main" id="{3A8C980E-8C4D-F744-93B1-5548C42E56EA}"/>
              </a:ext>
            </a:extLst>
          </p:cNvPr>
          <p:cNvSpPr>
            <a:spLocks noGrp="1"/>
          </p:cNvSpPr>
          <p:nvPr>
            <p:ph idx="1"/>
          </p:nvPr>
        </p:nvSpPr>
        <p:spPr>
          <a:xfrm>
            <a:off x="430924" y="893379"/>
            <a:ext cx="6751985" cy="4810408"/>
          </a:xfrm>
        </p:spPr>
        <p:txBody>
          <a:bodyPr anchor="ctr">
            <a:normAutofit/>
          </a:bodyPr>
          <a:lstStyle/>
          <a:p>
            <a:r>
              <a:rPr lang="en-US" sz="2000" dirty="0"/>
              <a:t>An </a:t>
            </a:r>
            <a:r>
              <a:rPr lang="en-US" sz="2000" b="1" dirty="0"/>
              <a:t>Application Programming Interface (API)</a:t>
            </a:r>
            <a:r>
              <a:rPr lang="en-US" sz="2000" dirty="0"/>
              <a:t> allows communication between two systems</a:t>
            </a:r>
          </a:p>
          <a:p>
            <a:pPr lvl="1"/>
            <a:r>
              <a:rPr lang="en-US" sz="1800" dirty="0"/>
              <a:t>e.g. A front-end application makes requests to a back-end one for getting some info from the database etc.</a:t>
            </a:r>
          </a:p>
          <a:p>
            <a:r>
              <a:rPr lang="en-US" sz="2000" dirty="0"/>
              <a:t>It provides the contract by which the two systems will interact (how to exchange information)</a:t>
            </a:r>
          </a:p>
          <a:p>
            <a:r>
              <a:rPr lang="en-US" sz="2000" dirty="0"/>
              <a:t>Usually classified as:</a:t>
            </a:r>
          </a:p>
          <a:p>
            <a:pPr lvl="1"/>
            <a:r>
              <a:rPr lang="en-US" sz="1800" b="1" dirty="0"/>
              <a:t>SOAP</a:t>
            </a:r>
            <a:r>
              <a:rPr lang="en-US" sz="1800" dirty="0"/>
              <a:t> (Simple Object Access Protocol) </a:t>
            </a:r>
            <a:r>
              <a:rPr lang="en-US" sz="1800" dirty="0">
                <a:sym typeface="Wingdings" pitchFamily="2" charset="2"/>
              </a:rPr>
              <a:t> standardized messaging protocol for exchanging structured information (XML)</a:t>
            </a:r>
          </a:p>
          <a:p>
            <a:pPr lvl="1"/>
            <a:r>
              <a:rPr lang="en-US" sz="1800" b="1" dirty="0">
                <a:sym typeface="Wingdings" pitchFamily="2" charset="2"/>
              </a:rPr>
              <a:t>REST</a:t>
            </a:r>
            <a:r>
              <a:rPr lang="en-US" sz="1800" dirty="0">
                <a:sym typeface="Wingdings" pitchFamily="2" charset="2"/>
              </a:rPr>
              <a:t> (Representational State Transfer)  architectural style for developing web services (Plain text, JSON and XML)</a:t>
            </a:r>
            <a:endParaRPr lang="en-US" sz="1800" dirty="0"/>
          </a:p>
        </p:txBody>
      </p:sp>
      <p:sp>
        <p:nvSpPr>
          <p:cNvPr id="32" name="Rectangle 9">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33" name="Straight Connector 11">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34" name="Straight Connector 13">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35"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19">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27">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510C690-226B-214D-9876-C48F6B00602B}"/>
              </a:ext>
            </a:extLst>
          </p:cNvPr>
          <p:cNvSpPr>
            <a:spLocks noGrp="1"/>
          </p:cNvSpPr>
          <p:nvPr>
            <p:ph type="title"/>
          </p:nvPr>
        </p:nvSpPr>
        <p:spPr>
          <a:xfrm>
            <a:off x="7829658" y="1253067"/>
            <a:ext cx="3371742" cy="4351866"/>
          </a:xfrm>
        </p:spPr>
        <p:txBody>
          <a:bodyPr anchor="ctr">
            <a:normAutofit/>
          </a:bodyPr>
          <a:lstStyle/>
          <a:p>
            <a:r>
              <a:rPr lang="en-US" dirty="0">
                <a:solidFill>
                  <a:schemeClr val="bg1"/>
                </a:solidFill>
              </a:rPr>
              <a:t>Spring REST API</a:t>
            </a:r>
          </a:p>
        </p:txBody>
      </p:sp>
    </p:spTree>
    <p:extLst>
      <p:ext uri="{BB962C8B-B14F-4D97-AF65-F5344CB8AC3E}">
        <p14:creationId xmlns:p14="http://schemas.microsoft.com/office/powerpoint/2010/main" val="33954062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BEB2A56-250A-3A48-98EC-DF535110B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999282"/>
            <a:ext cx="7531001" cy="4859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643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6386-41C0-7744-9B7C-6C25CD5EE619}"/>
              </a:ext>
            </a:extLst>
          </p:cNvPr>
          <p:cNvSpPr>
            <a:spLocks noGrp="1"/>
          </p:cNvSpPr>
          <p:nvPr>
            <p:ph type="title"/>
          </p:nvPr>
        </p:nvSpPr>
        <p:spPr/>
        <p:txBody>
          <a:bodyPr/>
          <a:lstStyle/>
          <a:p>
            <a:r>
              <a:rPr lang="en-US" dirty="0"/>
              <a:t>REST</a:t>
            </a:r>
          </a:p>
        </p:txBody>
      </p:sp>
      <p:sp>
        <p:nvSpPr>
          <p:cNvPr id="3" name="Content Placeholder 2">
            <a:extLst>
              <a:ext uri="{FF2B5EF4-FFF2-40B4-BE49-F238E27FC236}">
                <a16:creationId xmlns:a16="http://schemas.microsoft.com/office/drawing/2014/main" id="{9F8C1894-BB84-AD40-A64B-2BD3D5D5072B}"/>
              </a:ext>
            </a:extLst>
          </p:cNvPr>
          <p:cNvSpPr>
            <a:spLocks noGrp="1"/>
          </p:cNvSpPr>
          <p:nvPr>
            <p:ph idx="1"/>
          </p:nvPr>
        </p:nvSpPr>
        <p:spPr>
          <a:xfrm>
            <a:off x="677334" y="1460939"/>
            <a:ext cx="8596668" cy="4580424"/>
          </a:xfrm>
        </p:spPr>
        <p:txBody>
          <a:bodyPr>
            <a:normAutofit lnSpcReduction="10000"/>
          </a:bodyPr>
          <a:lstStyle/>
          <a:p>
            <a:r>
              <a:rPr lang="en-US" sz="2400" dirty="0"/>
              <a:t>It makes use of HTTP verbs to allow communication between the systems</a:t>
            </a:r>
          </a:p>
          <a:p>
            <a:r>
              <a:rPr lang="en-US" sz="2400" dirty="0"/>
              <a:t>HTTP verbs:</a:t>
            </a:r>
          </a:p>
          <a:p>
            <a:pPr lvl="1"/>
            <a:r>
              <a:rPr lang="en-US" sz="2400" b="1" dirty="0"/>
              <a:t>GET</a:t>
            </a:r>
          </a:p>
          <a:p>
            <a:pPr lvl="1"/>
            <a:r>
              <a:rPr lang="en-US" sz="2400" b="1" dirty="0"/>
              <a:t>POST</a:t>
            </a:r>
          </a:p>
          <a:p>
            <a:pPr lvl="1"/>
            <a:r>
              <a:rPr lang="en-US" sz="2400" b="1" dirty="0"/>
              <a:t>PUT</a:t>
            </a:r>
          </a:p>
          <a:p>
            <a:pPr lvl="1"/>
            <a:r>
              <a:rPr lang="en-US" sz="2400" b="1" dirty="0"/>
              <a:t>DELETE</a:t>
            </a:r>
          </a:p>
          <a:p>
            <a:pPr lvl="1"/>
            <a:r>
              <a:rPr lang="en-US" sz="2400" b="1" dirty="0"/>
              <a:t>PATCH</a:t>
            </a:r>
          </a:p>
          <a:p>
            <a:pPr lvl="1"/>
            <a:r>
              <a:rPr lang="en-US" sz="2400" b="1" dirty="0"/>
              <a:t>HEAD</a:t>
            </a:r>
          </a:p>
          <a:p>
            <a:pPr lvl="2"/>
            <a:r>
              <a:rPr lang="en-US" dirty="0"/>
              <a:t>Returns only the status code, not the body</a:t>
            </a:r>
          </a:p>
        </p:txBody>
      </p:sp>
    </p:spTree>
    <p:extLst>
      <p:ext uri="{BB962C8B-B14F-4D97-AF65-F5344CB8AC3E}">
        <p14:creationId xmlns:p14="http://schemas.microsoft.com/office/powerpoint/2010/main" val="22477546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5929A7-B68B-D84F-9757-99A8E5942FE0}"/>
              </a:ext>
            </a:extLst>
          </p:cNvPr>
          <p:cNvSpPr>
            <a:spLocks noGrp="1"/>
          </p:cNvSpPr>
          <p:nvPr>
            <p:ph type="title"/>
          </p:nvPr>
        </p:nvSpPr>
        <p:spPr>
          <a:xfrm>
            <a:off x="1286933" y="309213"/>
            <a:ext cx="10197494" cy="1099457"/>
          </a:xfrm>
        </p:spPr>
        <p:txBody>
          <a:bodyPr>
            <a:normAutofit/>
          </a:bodyPr>
          <a:lstStyle/>
          <a:p>
            <a:r>
              <a:rPr lang="en-US" dirty="0"/>
              <a:t>Rest Principles</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DE8DBFA1-48C9-46E3-8B17-241C389AD705}"/>
              </a:ext>
            </a:extLst>
          </p:cNvPr>
          <p:cNvGraphicFramePr>
            <a:graphicFrameLocks noGrp="1"/>
          </p:cNvGraphicFramePr>
          <p:nvPr>
            <p:ph idx="1"/>
            <p:extLst>
              <p:ext uri="{D42A27DB-BD31-4B8C-83A1-F6EECF244321}">
                <p14:modId xmlns:p14="http://schemas.microsoft.com/office/powerpoint/2010/main" val="786843276"/>
              </p:ext>
            </p:extLst>
          </p:nvPr>
        </p:nvGraphicFramePr>
        <p:xfrm>
          <a:off x="1286933" y="1408670"/>
          <a:ext cx="10316062" cy="51401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29190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5929A7-B68B-D84F-9757-99A8E5942FE0}"/>
              </a:ext>
            </a:extLst>
          </p:cNvPr>
          <p:cNvSpPr>
            <a:spLocks noGrp="1"/>
          </p:cNvSpPr>
          <p:nvPr>
            <p:ph type="title"/>
          </p:nvPr>
        </p:nvSpPr>
        <p:spPr>
          <a:xfrm>
            <a:off x="1286933" y="609600"/>
            <a:ext cx="10197494" cy="1099457"/>
          </a:xfrm>
        </p:spPr>
        <p:txBody>
          <a:bodyPr>
            <a:normAutofit/>
          </a:bodyPr>
          <a:lstStyle/>
          <a:p>
            <a:r>
              <a:rPr lang="en-US" dirty="0"/>
              <a:t>Rest Principles</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DE8DBFA1-48C9-46E3-8B17-241C389AD705}"/>
              </a:ext>
            </a:extLst>
          </p:cNvPr>
          <p:cNvGraphicFramePr>
            <a:graphicFrameLocks noGrp="1"/>
          </p:cNvGraphicFramePr>
          <p:nvPr>
            <p:ph idx="1"/>
            <p:extLst>
              <p:ext uri="{D42A27DB-BD31-4B8C-83A1-F6EECF244321}">
                <p14:modId xmlns:p14="http://schemas.microsoft.com/office/powerpoint/2010/main" val="2569045033"/>
              </p:ext>
            </p:extLst>
          </p:nvPr>
        </p:nvGraphicFramePr>
        <p:xfrm>
          <a:off x="842597" y="1709057"/>
          <a:ext cx="10900670" cy="4778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75468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5" name="Isosceles Triangle 7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1D204BB7-055D-4F4B-8BFB-EABF3658A50C}"/>
              </a:ext>
            </a:extLst>
          </p:cNvPr>
          <p:cNvSpPr>
            <a:spLocks noGrp="1"/>
          </p:cNvSpPr>
          <p:nvPr>
            <p:ph type="title"/>
          </p:nvPr>
        </p:nvSpPr>
        <p:spPr>
          <a:xfrm>
            <a:off x="675880" y="85330"/>
            <a:ext cx="4203045" cy="1375608"/>
          </a:xfrm>
        </p:spPr>
        <p:txBody>
          <a:bodyPr anchor="ctr">
            <a:normAutofit/>
          </a:bodyPr>
          <a:lstStyle/>
          <a:p>
            <a:r>
              <a:rPr lang="en-US" sz="4000" dirty="0">
                <a:solidFill>
                  <a:schemeClr val="bg1"/>
                </a:solidFill>
              </a:rPr>
              <a:t>Resources in Rest</a:t>
            </a:r>
          </a:p>
        </p:txBody>
      </p:sp>
      <p:sp>
        <p:nvSpPr>
          <p:cNvPr id="3" name="Content Placeholder 2">
            <a:extLst>
              <a:ext uri="{FF2B5EF4-FFF2-40B4-BE49-F238E27FC236}">
                <a16:creationId xmlns:a16="http://schemas.microsoft.com/office/drawing/2014/main" id="{0849A925-937D-4F4F-95EB-7191C1E35200}"/>
              </a:ext>
            </a:extLst>
          </p:cNvPr>
          <p:cNvSpPr>
            <a:spLocks noGrp="1"/>
          </p:cNvSpPr>
          <p:nvPr>
            <p:ph idx="1"/>
          </p:nvPr>
        </p:nvSpPr>
        <p:spPr>
          <a:xfrm>
            <a:off x="231228" y="1460939"/>
            <a:ext cx="4416469" cy="5002924"/>
          </a:xfrm>
        </p:spPr>
        <p:txBody>
          <a:bodyPr>
            <a:normAutofit/>
          </a:bodyPr>
          <a:lstStyle/>
          <a:p>
            <a:pPr algn="just">
              <a:lnSpc>
                <a:spcPct val="90000"/>
              </a:lnSpc>
            </a:pPr>
            <a:r>
              <a:rPr lang="en-US" sz="1400" b="1" dirty="0">
                <a:solidFill>
                  <a:schemeClr val="bg1"/>
                </a:solidFill>
              </a:rPr>
              <a:t>Resource</a:t>
            </a:r>
            <a:r>
              <a:rPr lang="en-US" sz="1200" dirty="0">
                <a:solidFill>
                  <a:schemeClr val="bg1"/>
                </a:solidFill>
              </a:rPr>
              <a:t> </a:t>
            </a:r>
            <a:endParaRPr lang="en-US" sz="1200" dirty="0">
              <a:solidFill>
                <a:schemeClr val="bg1"/>
              </a:solidFill>
              <a:sym typeface="Wingdings" pitchFamily="2" charset="2"/>
            </a:endParaRPr>
          </a:p>
          <a:p>
            <a:pPr lvl="1" algn="just">
              <a:lnSpc>
                <a:spcPct val="90000"/>
              </a:lnSpc>
            </a:pPr>
            <a:r>
              <a:rPr lang="en-US" sz="1200" dirty="0">
                <a:solidFill>
                  <a:schemeClr val="bg1"/>
                </a:solidFill>
              </a:rPr>
              <a:t>An object or a representation of something that has some data associated with it and there are ways to handle it</a:t>
            </a:r>
          </a:p>
          <a:p>
            <a:pPr lvl="1" algn="just">
              <a:lnSpc>
                <a:spcPct val="90000"/>
              </a:lnSpc>
            </a:pPr>
            <a:r>
              <a:rPr lang="en-US" sz="1200" dirty="0">
                <a:solidFill>
                  <a:schemeClr val="bg1"/>
                </a:solidFill>
              </a:rPr>
              <a:t>Basically everything that can be stored on a computer as a byte stream  is a resource in REST</a:t>
            </a:r>
          </a:p>
          <a:p>
            <a:pPr algn="just">
              <a:lnSpc>
                <a:spcPct val="90000"/>
              </a:lnSpc>
            </a:pPr>
            <a:r>
              <a:rPr lang="en-US" sz="1400" b="1" dirty="0">
                <a:solidFill>
                  <a:schemeClr val="bg1"/>
                </a:solidFill>
              </a:rPr>
              <a:t>URL</a:t>
            </a:r>
            <a:r>
              <a:rPr lang="en-US" sz="1400" dirty="0">
                <a:solidFill>
                  <a:schemeClr val="bg1"/>
                </a:solidFill>
              </a:rPr>
              <a:t> (Uniform Resource Locator) </a:t>
            </a:r>
            <a:endParaRPr lang="en-US" sz="1400" dirty="0">
              <a:solidFill>
                <a:schemeClr val="bg1"/>
              </a:solidFill>
              <a:sym typeface="Wingdings" pitchFamily="2" charset="2"/>
            </a:endParaRPr>
          </a:p>
          <a:p>
            <a:pPr lvl="1" algn="just">
              <a:lnSpc>
                <a:spcPct val="90000"/>
              </a:lnSpc>
            </a:pPr>
            <a:r>
              <a:rPr lang="en-US" sz="1200" dirty="0">
                <a:solidFill>
                  <a:schemeClr val="bg1"/>
                </a:solidFill>
                <a:sym typeface="Wingdings" pitchFamily="2" charset="2"/>
              </a:rPr>
              <a:t>Specifies a location on the computer network and technique for retrieving it (e.g. http or ftp)</a:t>
            </a:r>
          </a:p>
          <a:p>
            <a:pPr algn="just">
              <a:lnSpc>
                <a:spcPct val="90000"/>
              </a:lnSpc>
            </a:pPr>
            <a:r>
              <a:rPr lang="en-US" sz="1400" b="1" dirty="0">
                <a:solidFill>
                  <a:schemeClr val="bg1"/>
                </a:solidFill>
                <a:sym typeface="Wingdings" pitchFamily="2" charset="2"/>
              </a:rPr>
              <a:t>URN</a:t>
            </a:r>
            <a:r>
              <a:rPr lang="en-US" sz="1400" dirty="0">
                <a:solidFill>
                  <a:schemeClr val="bg1"/>
                </a:solidFill>
                <a:sym typeface="Wingdings" pitchFamily="2" charset="2"/>
              </a:rPr>
              <a:t> (Uniform Resource Name)</a:t>
            </a:r>
          </a:p>
          <a:p>
            <a:pPr lvl="1" algn="just">
              <a:lnSpc>
                <a:spcPct val="90000"/>
              </a:lnSpc>
            </a:pPr>
            <a:r>
              <a:rPr lang="en-US" sz="1200" dirty="0">
                <a:solidFill>
                  <a:schemeClr val="bg1"/>
                </a:solidFill>
                <a:sym typeface="Wingdings" pitchFamily="2" charset="2"/>
              </a:rPr>
              <a:t>Specifies the name of the resource</a:t>
            </a:r>
          </a:p>
          <a:p>
            <a:pPr lvl="1" algn="just">
              <a:lnSpc>
                <a:spcPct val="90000"/>
              </a:lnSpc>
            </a:pPr>
            <a:r>
              <a:rPr lang="en-US" sz="1200" dirty="0">
                <a:solidFill>
                  <a:schemeClr val="bg1"/>
                </a:solidFill>
                <a:sym typeface="Wingdings" pitchFamily="2" charset="2"/>
              </a:rPr>
              <a:t>E.g. in https://domain/path/to/image.jpg, the URN is referring to </a:t>
            </a:r>
            <a:r>
              <a:rPr lang="en-US" sz="1200" i="1" dirty="0">
                <a:solidFill>
                  <a:schemeClr val="bg1"/>
                </a:solidFill>
                <a:sym typeface="Wingdings" pitchFamily="2" charset="2"/>
              </a:rPr>
              <a:t>domain/path/to/image.jpg</a:t>
            </a:r>
            <a:endParaRPr lang="en-US" sz="1200" dirty="0">
              <a:solidFill>
                <a:schemeClr val="bg1"/>
              </a:solidFill>
              <a:sym typeface="Wingdings" pitchFamily="2" charset="2"/>
            </a:endParaRPr>
          </a:p>
          <a:p>
            <a:pPr lvl="1" algn="just">
              <a:lnSpc>
                <a:spcPct val="90000"/>
              </a:lnSpc>
            </a:pPr>
            <a:r>
              <a:rPr lang="en-US" sz="1200" dirty="0">
                <a:solidFill>
                  <a:schemeClr val="bg1"/>
                </a:solidFill>
                <a:sym typeface="Wingdings" pitchFamily="2" charset="2"/>
              </a:rPr>
              <a:t>Superset of the previous </a:t>
            </a:r>
            <a:r>
              <a:rPr lang="en-US" sz="1200" b="1" dirty="0">
                <a:solidFill>
                  <a:schemeClr val="bg1"/>
                </a:solidFill>
                <a:sym typeface="Wingdings" pitchFamily="2" charset="2"/>
              </a:rPr>
              <a:t>URI</a:t>
            </a:r>
            <a:r>
              <a:rPr lang="en-US" sz="1200" dirty="0">
                <a:solidFill>
                  <a:schemeClr val="bg1"/>
                </a:solidFill>
                <a:sym typeface="Wingdings" pitchFamily="2" charset="2"/>
              </a:rPr>
              <a:t> (Uniform Resource Identifier)ones</a:t>
            </a:r>
          </a:p>
          <a:p>
            <a:pPr lvl="1" algn="just">
              <a:lnSpc>
                <a:spcPct val="90000"/>
              </a:lnSpc>
            </a:pPr>
            <a:r>
              <a:rPr lang="en-US" sz="1200" dirty="0">
                <a:solidFill>
                  <a:schemeClr val="bg1"/>
                </a:solidFill>
                <a:sym typeface="Wingdings" pitchFamily="2" charset="2"/>
              </a:rPr>
              <a:t>It can identify a resource by name, location or both</a:t>
            </a:r>
          </a:p>
        </p:txBody>
      </p:sp>
      <p:pic>
        <p:nvPicPr>
          <p:cNvPr id="2050" name="Picture 2">
            <a:extLst>
              <a:ext uri="{FF2B5EF4-FFF2-40B4-BE49-F238E27FC236}">
                <a16:creationId xmlns:a16="http://schemas.microsoft.com/office/drawing/2014/main" id="{8FD839D5-B158-D54E-B816-44EB3C26E6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50566" y="1956448"/>
            <a:ext cx="4171436" cy="2531796"/>
          </a:xfrm>
          <a:prstGeom prst="rect">
            <a:avLst/>
          </a:prstGeom>
          <a:noFill/>
          <a:extLst>
            <a:ext uri="{909E8E84-426E-40DD-AFC4-6F175D3DCCD1}">
              <a14:hiddenFill xmlns:a14="http://schemas.microsoft.com/office/drawing/2010/main">
                <a:solidFill>
                  <a:srgbClr val="FFFFFF"/>
                </a:solidFill>
              </a14:hiddenFill>
            </a:ext>
          </a:extLst>
        </p:spPr>
      </p:pic>
      <p:sp>
        <p:nvSpPr>
          <p:cNvPr id="77" name="Isosceles Triangle 7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0468073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8ACB2-E26C-8C45-8075-4C5773C3ECFB}"/>
              </a:ext>
            </a:extLst>
          </p:cNvPr>
          <p:cNvSpPr>
            <a:spLocks noGrp="1"/>
          </p:cNvSpPr>
          <p:nvPr>
            <p:ph type="title"/>
          </p:nvPr>
        </p:nvSpPr>
        <p:spPr/>
        <p:txBody>
          <a:bodyPr/>
          <a:lstStyle/>
          <a:p>
            <a:r>
              <a:rPr lang="en-US" dirty="0"/>
              <a:t>Endpoints</a:t>
            </a:r>
          </a:p>
        </p:txBody>
      </p:sp>
      <p:sp>
        <p:nvSpPr>
          <p:cNvPr id="3" name="Content Placeholder 2">
            <a:extLst>
              <a:ext uri="{FF2B5EF4-FFF2-40B4-BE49-F238E27FC236}">
                <a16:creationId xmlns:a16="http://schemas.microsoft.com/office/drawing/2014/main" id="{255D4D5D-99AA-B446-BFD4-DFDE0178BAE0}"/>
              </a:ext>
            </a:extLst>
          </p:cNvPr>
          <p:cNvSpPr>
            <a:spLocks noGrp="1"/>
          </p:cNvSpPr>
          <p:nvPr>
            <p:ph idx="1"/>
          </p:nvPr>
        </p:nvSpPr>
        <p:spPr>
          <a:xfrm>
            <a:off x="677334" y="1797269"/>
            <a:ext cx="8596668" cy="4244093"/>
          </a:xfrm>
        </p:spPr>
        <p:txBody>
          <a:bodyPr>
            <a:normAutofit lnSpcReduction="10000"/>
          </a:bodyPr>
          <a:lstStyle/>
          <a:p>
            <a:r>
              <a:rPr lang="en-US" b="1" dirty="0"/>
              <a:t>Endpoint</a:t>
            </a:r>
            <a:r>
              <a:rPr lang="en-US" dirty="0"/>
              <a:t> </a:t>
            </a:r>
            <a:r>
              <a:rPr lang="en-US" dirty="0">
                <a:sym typeface="Wingdings" pitchFamily="2" charset="2"/>
              </a:rPr>
              <a:t> one end of a communication channel</a:t>
            </a:r>
          </a:p>
          <a:p>
            <a:pPr lvl="1"/>
            <a:r>
              <a:rPr lang="en-US" dirty="0">
                <a:sym typeface="Wingdings" pitchFamily="2" charset="2"/>
              </a:rPr>
              <a:t>When an API interacts with another system, the touchpoints of this communication are considered endpoints</a:t>
            </a:r>
          </a:p>
          <a:p>
            <a:r>
              <a:rPr lang="en-US" dirty="0"/>
              <a:t>Endpoint </a:t>
            </a:r>
            <a:r>
              <a:rPr lang="en-US" b="1" dirty="0"/>
              <a:t>conventions &amp; best practices</a:t>
            </a:r>
            <a:r>
              <a:rPr lang="en-US" dirty="0"/>
              <a:t>:</a:t>
            </a:r>
          </a:p>
          <a:p>
            <a:pPr lvl="1"/>
            <a:r>
              <a:rPr lang="en-US" dirty="0"/>
              <a:t>Use </a:t>
            </a:r>
            <a:r>
              <a:rPr lang="en-US" i="1" dirty="0"/>
              <a:t>nouns</a:t>
            </a:r>
            <a:r>
              <a:rPr lang="en-US" dirty="0"/>
              <a:t> instead of verbs</a:t>
            </a:r>
          </a:p>
          <a:p>
            <a:pPr lvl="1"/>
            <a:r>
              <a:rPr lang="en-US" dirty="0"/>
              <a:t>Name collections with </a:t>
            </a:r>
            <a:r>
              <a:rPr lang="en-US" i="1" dirty="0"/>
              <a:t>plural </a:t>
            </a:r>
            <a:r>
              <a:rPr lang="en-US" dirty="0"/>
              <a:t>nouns</a:t>
            </a:r>
          </a:p>
          <a:p>
            <a:pPr lvl="1"/>
            <a:r>
              <a:rPr lang="en-US" dirty="0"/>
              <a:t>Use lowercase letters</a:t>
            </a:r>
          </a:p>
          <a:p>
            <a:pPr lvl="1"/>
            <a:r>
              <a:rPr lang="en-US" dirty="0"/>
              <a:t>Nesting resources for hierarchical objects (e.g. /api/companies/{id}/users)</a:t>
            </a:r>
          </a:p>
          <a:p>
            <a:pPr lvl="1"/>
            <a:r>
              <a:rPr lang="en-US" dirty="0"/>
              <a:t>Versioning (e.g. /api/v1/users)</a:t>
            </a:r>
          </a:p>
          <a:p>
            <a:pPr lvl="1"/>
            <a:r>
              <a:rPr lang="en-US" dirty="0"/>
              <a:t>Allow filtering, sorting and pagination via query params</a:t>
            </a:r>
          </a:p>
          <a:p>
            <a:pPr lvl="1"/>
            <a:r>
              <a:rPr lang="en-US" dirty="0"/>
              <a:t>Do not use underscores “_” and prefer hyphens “-”</a:t>
            </a:r>
          </a:p>
          <a:p>
            <a:pPr lvl="1"/>
            <a:r>
              <a:rPr lang="en-US" dirty="0"/>
              <a:t>Do not use file extensions (you can rely on the Content-Type on the header)</a:t>
            </a:r>
          </a:p>
          <a:p>
            <a:pPr lvl="1"/>
            <a:endParaRPr lang="en-US" dirty="0"/>
          </a:p>
        </p:txBody>
      </p:sp>
    </p:spTree>
    <p:extLst>
      <p:ext uri="{BB962C8B-B14F-4D97-AF65-F5344CB8AC3E}">
        <p14:creationId xmlns:p14="http://schemas.microsoft.com/office/powerpoint/2010/main" val="251526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B404-437D-DA45-A82E-0B245526F0DD}"/>
              </a:ext>
            </a:extLst>
          </p:cNvPr>
          <p:cNvSpPr>
            <a:spLocks noGrp="1"/>
          </p:cNvSpPr>
          <p:nvPr>
            <p:ph type="title"/>
          </p:nvPr>
        </p:nvSpPr>
        <p:spPr/>
        <p:txBody>
          <a:bodyPr/>
          <a:lstStyle/>
          <a:p>
            <a:r>
              <a:rPr lang="en-US" dirty="0"/>
              <a:t>Benefits of Spring</a:t>
            </a:r>
          </a:p>
        </p:txBody>
      </p:sp>
      <p:sp>
        <p:nvSpPr>
          <p:cNvPr id="3" name="Content Placeholder 2">
            <a:extLst>
              <a:ext uri="{FF2B5EF4-FFF2-40B4-BE49-F238E27FC236}">
                <a16:creationId xmlns:a16="http://schemas.microsoft.com/office/drawing/2014/main" id="{CE3278F6-4D1B-F84E-822E-2A07F04A3F89}"/>
              </a:ext>
            </a:extLst>
          </p:cNvPr>
          <p:cNvSpPr>
            <a:spLocks noGrp="1"/>
          </p:cNvSpPr>
          <p:nvPr>
            <p:ph idx="1"/>
          </p:nvPr>
        </p:nvSpPr>
        <p:spPr/>
        <p:txBody>
          <a:bodyPr>
            <a:normAutofit/>
          </a:bodyPr>
          <a:lstStyle/>
          <a:p>
            <a:pPr algn="just"/>
            <a:r>
              <a:rPr lang="en-US" sz="2000" b="1" dirty="0"/>
              <a:t>Loose coupling</a:t>
            </a:r>
            <a:r>
              <a:rPr lang="en-US" sz="2000" dirty="0"/>
              <a:t> - dependency injection makes classes not to depend to much on each others</a:t>
            </a:r>
          </a:p>
          <a:p>
            <a:pPr algn="just"/>
            <a:r>
              <a:rPr lang="en-US" sz="2000" b="1" dirty="0"/>
              <a:t>Predefined templates</a:t>
            </a:r>
            <a:r>
              <a:rPr lang="en-US" sz="2000" dirty="0"/>
              <a:t> - provides templates for JDBC/Hibernate/JPA and other technologies. So there is no need to write too much code (eg. JdbcTemplate -  you don’t need to write code for creating a connection, committing a transaction, closing connection etc.)</a:t>
            </a:r>
          </a:p>
          <a:p>
            <a:pPr algn="just"/>
            <a:r>
              <a:rPr lang="en-US" sz="2000" b="1" dirty="0"/>
              <a:t>Transaction management</a:t>
            </a:r>
            <a:r>
              <a:rPr lang="en-US" sz="2000" dirty="0"/>
              <a:t> - Spring provides a consistent transaction management interface that can scale down to a local transaction (using a single database, for example) and scale up to global transactions (using Java Transaction Api, for example).</a:t>
            </a:r>
          </a:p>
          <a:p>
            <a:endParaRPr lang="en-US" sz="2000" dirty="0"/>
          </a:p>
        </p:txBody>
      </p:sp>
    </p:spTree>
    <p:extLst>
      <p:ext uri="{BB962C8B-B14F-4D97-AF65-F5344CB8AC3E}">
        <p14:creationId xmlns:p14="http://schemas.microsoft.com/office/powerpoint/2010/main" val="921157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3E700-AD8A-4E4E-9220-BC7AFD13B4B4}"/>
              </a:ext>
            </a:extLst>
          </p:cNvPr>
          <p:cNvSpPr>
            <a:spLocks noGrp="1"/>
          </p:cNvSpPr>
          <p:nvPr>
            <p:ph type="title"/>
          </p:nvPr>
        </p:nvSpPr>
        <p:spPr/>
        <p:txBody>
          <a:bodyPr/>
          <a:lstStyle/>
          <a:p>
            <a:r>
              <a:rPr lang="en-US" dirty="0"/>
              <a:t>Endpoints examples</a:t>
            </a:r>
          </a:p>
        </p:txBody>
      </p:sp>
      <p:sp>
        <p:nvSpPr>
          <p:cNvPr id="3" name="Content Placeholder 2">
            <a:extLst>
              <a:ext uri="{FF2B5EF4-FFF2-40B4-BE49-F238E27FC236}">
                <a16:creationId xmlns:a16="http://schemas.microsoft.com/office/drawing/2014/main" id="{CFEAA0E6-0EE4-FC46-853F-5D3C3A652097}"/>
              </a:ext>
            </a:extLst>
          </p:cNvPr>
          <p:cNvSpPr>
            <a:spLocks noGrp="1"/>
          </p:cNvSpPr>
          <p:nvPr>
            <p:ph idx="1"/>
          </p:nvPr>
        </p:nvSpPr>
        <p:spPr>
          <a:xfrm>
            <a:off x="677334" y="1650125"/>
            <a:ext cx="8596668" cy="4391238"/>
          </a:xfrm>
        </p:spPr>
        <p:txBody>
          <a:bodyPr>
            <a:normAutofit fontScale="85000" lnSpcReduction="20000"/>
          </a:bodyPr>
          <a:lstStyle/>
          <a:p>
            <a:pPr algn="just"/>
            <a:r>
              <a:rPr lang="en-US" b="1" dirty="0">
                <a:latin typeface="Courier New" panose="02070309020205020404" pitchFamily="49" charset="0"/>
                <a:cs typeface="Courier New" panose="02070309020205020404" pitchFamily="49" charset="0"/>
              </a:rPr>
              <a:t>GET /api/companies</a:t>
            </a:r>
            <a:r>
              <a:rPr lang="en-US" dirty="0">
                <a:latin typeface="Courier New" panose="02070309020205020404" pitchFamily="49" charset="0"/>
                <a:cs typeface="Courier New" panose="02070309020205020404" pitchFamily="49" charset="0"/>
              </a:rPr>
              <a:t>  </a:t>
            </a:r>
            <a:r>
              <a:rPr lang="en-US" dirty="0">
                <a:sym typeface="Wingdings" pitchFamily="2" charset="2"/>
              </a:rPr>
              <a:t> return all companies</a:t>
            </a:r>
          </a:p>
          <a:p>
            <a:pPr algn="just"/>
            <a:r>
              <a:rPr lang="en-US" b="1" dirty="0">
                <a:latin typeface="Courier New" panose="02070309020205020404" pitchFamily="49" charset="0"/>
                <a:cs typeface="Courier New" panose="02070309020205020404" pitchFamily="49" charset="0"/>
              </a:rPr>
              <a:t>GET /api/companies/1 </a:t>
            </a:r>
            <a:r>
              <a:rPr lang="en-US" dirty="0">
                <a:sym typeface="Wingdings" pitchFamily="2" charset="2"/>
              </a:rPr>
              <a:t> return the company with id 1</a:t>
            </a:r>
          </a:p>
          <a:p>
            <a:pPr algn="just"/>
            <a:r>
              <a:rPr lang="en-US" b="1" dirty="0">
                <a:latin typeface="Courier New" panose="02070309020205020404" pitchFamily="49" charset="0"/>
                <a:cs typeface="Courier New" panose="02070309020205020404" pitchFamily="49" charset="0"/>
              </a:rPr>
              <a:t>GET /api/companies/1/users </a:t>
            </a:r>
            <a:r>
              <a:rPr lang="en-US" dirty="0">
                <a:sym typeface="Wingdings" pitchFamily="2" charset="2"/>
              </a:rPr>
              <a:t> return all users from company with id 1</a:t>
            </a:r>
          </a:p>
          <a:p>
            <a:pPr algn="just"/>
            <a:r>
              <a:rPr lang="en-US" b="1" dirty="0">
                <a:latin typeface="Courier New" panose="02070309020205020404" pitchFamily="49" charset="0"/>
                <a:cs typeface="Courier New" panose="02070309020205020404" pitchFamily="49" charset="0"/>
              </a:rPr>
              <a:t>GET /api/companies/1/users?name=Mike </a:t>
            </a:r>
            <a:r>
              <a:rPr lang="en-US" dirty="0">
                <a:sym typeface="Wingdings" pitchFamily="2" charset="2"/>
              </a:rPr>
              <a:t> return all users from company with id 1 that have the name Mike</a:t>
            </a:r>
          </a:p>
          <a:p>
            <a:pPr algn="just"/>
            <a:r>
              <a:rPr lang="en-US" b="1" dirty="0">
                <a:latin typeface="Courier New" panose="02070309020205020404" pitchFamily="49" charset="0"/>
                <a:cs typeface="Courier New" panose="02070309020205020404" pitchFamily="49" charset="0"/>
              </a:rPr>
              <a:t>GET /api/companies/1/users/5</a:t>
            </a:r>
            <a:r>
              <a:rPr lang="en-US" dirty="0">
                <a:latin typeface="Courier New" panose="02070309020205020404" pitchFamily="49" charset="0"/>
                <a:cs typeface="Courier New" panose="02070309020205020404" pitchFamily="49" charset="0"/>
              </a:rPr>
              <a:t> </a:t>
            </a:r>
            <a:r>
              <a:rPr lang="en-US" dirty="0">
                <a:sym typeface="Wingdings" pitchFamily="2" charset="2"/>
              </a:rPr>
              <a:t> return the user with id 5 from company 1</a:t>
            </a:r>
          </a:p>
          <a:p>
            <a:pPr algn="just"/>
            <a:r>
              <a:rPr lang="en-US" b="1" dirty="0">
                <a:latin typeface="Courier New" panose="02070309020205020404" pitchFamily="49" charset="0"/>
                <a:cs typeface="Courier New" panose="02070309020205020404" pitchFamily="49" charset="0"/>
                <a:sym typeface="Wingdings" pitchFamily="2" charset="2"/>
              </a:rPr>
              <a:t>POST </a:t>
            </a:r>
            <a:r>
              <a:rPr lang="en-US" b="1" dirty="0">
                <a:latin typeface="Courier New" panose="02070309020205020404" pitchFamily="49" charset="0"/>
                <a:cs typeface="Courier New" panose="02070309020205020404" pitchFamily="49" charset="0"/>
              </a:rPr>
              <a:t>/api/companies</a:t>
            </a:r>
            <a:r>
              <a:rPr lang="en-US" dirty="0"/>
              <a:t> </a:t>
            </a:r>
            <a:r>
              <a:rPr lang="en-US" dirty="0">
                <a:sym typeface="Wingdings" pitchFamily="2" charset="2"/>
              </a:rPr>
              <a:t> create a new company</a:t>
            </a:r>
          </a:p>
          <a:p>
            <a:pPr algn="just"/>
            <a:r>
              <a:rPr lang="en-US" b="1" dirty="0">
                <a:latin typeface="Courier New" panose="02070309020205020404" pitchFamily="49" charset="0"/>
                <a:cs typeface="Courier New" panose="02070309020205020404" pitchFamily="49" charset="0"/>
                <a:sym typeface="Wingdings" pitchFamily="2" charset="2"/>
              </a:rPr>
              <a:t>PUT /api/companies/1</a:t>
            </a:r>
            <a:r>
              <a:rPr lang="en-US" dirty="0">
                <a:latin typeface="Courier New" panose="02070309020205020404" pitchFamily="49" charset="0"/>
                <a:cs typeface="Courier New" panose="02070309020205020404" pitchFamily="49" charset="0"/>
                <a:sym typeface="Wingdings" pitchFamily="2" charset="2"/>
              </a:rPr>
              <a:t> </a:t>
            </a:r>
            <a:r>
              <a:rPr lang="en-US" dirty="0">
                <a:sym typeface="Wingdings" pitchFamily="2" charset="2"/>
              </a:rPr>
              <a:t> update the company with id 1</a:t>
            </a:r>
          </a:p>
          <a:p>
            <a:pPr algn="just"/>
            <a:r>
              <a:rPr lang="en-US" b="1" dirty="0">
                <a:latin typeface="Courier New" panose="02070309020205020404" pitchFamily="49" charset="0"/>
                <a:cs typeface="Courier New" panose="02070309020205020404" pitchFamily="49" charset="0"/>
                <a:sym typeface="Wingdings" pitchFamily="2" charset="2"/>
              </a:rPr>
              <a:t>DELETE /api/companies/1</a:t>
            </a:r>
            <a:r>
              <a:rPr lang="en-US" b="1" dirty="0">
                <a:sym typeface="Wingdings" pitchFamily="2" charset="2"/>
              </a:rPr>
              <a:t> </a:t>
            </a:r>
            <a:r>
              <a:rPr lang="en-US" dirty="0">
                <a:sym typeface="Wingdings" pitchFamily="2" charset="2"/>
              </a:rPr>
              <a:t> delete the company with id 1</a:t>
            </a:r>
          </a:p>
          <a:p>
            <a:pPr algn="just"/>
            <a:r>
              <a:rPr lang="en-US" b="1" dirty="0">
                <a:latin typeface="Courier New" panose="02070309020205020404" pitchFamily="49" charset="0"/>
                <a:cs typeface="Courier New" panose="02070309020205020404" pitchFamily="49" charset="0"/>
                <a:sym typeface="Wingdings" pitchFamily="2" charset="2"/>
              </a:rPr>
              <a:t>GET /api/users</a:t>
            </a:r>
            <a:r>
              <a:rPr lang="en-US" b="1" dirty="0">
                <a:sym typeface="Wingdings" pitchFamily="2" charset="2"/>
              </a:rPr>
              <a:t> </a:t>
            </a:r>
            <a:r>
              <a:rPr lang="en-US" dirty="0">
                <a:sym typeface="Wingdings" pitchFamily="2" charset="2"/>
              </a:rPr>
              <a:t> return all users</a:t>
            </a:r>
          </a:p>
          <a:p>
            <a:pPr algn="just"/>
            <a:r>
              <a:rPr lang="en-US" b="1" dirty="0">
                <a:latin typeface="Courier New" panose="02070309020205020404" pitchFamily="49" charset="0"/>
                <a:cs typeface="Courier New" panose="02070309020205020404" pitchFamily="49" charset="0"/>
                <a:sym typeface="Wingdings" pitchFamily="2" charset="2"/>
              </a:rPr>
              <a:t>GET /api/users?sort=name </a:t>
            </a:r>
            <a:r>
              <a:rPr lang="en-US" dirty="0">
                <a:sym typeface="Wingdings" pitchFamily="2" charset="2"/>
              </a:rPr>
              <a:t> return all users sorted</a:t>
            </a:r>
          </a:p>
          <a:p>
            <a:pPr algn="just"/>
            <a:r>
              <a:rPr lang="en-US" b="1" dirty="0">
                <a:latin typeface="Courier New" panose="02070309020205020404" pitchFamily="49" charset="0"/>
                <a:cs typeface="Courier New" panose="02070309020205020404" pitchFamily="49" charset="0"/>
                <a:sym typeface="Wingdings" pitchFamily="2" charset="2"/>
              </a:rPr>
              <a:t>GET /api/users?offset=20&amp;limit=10</a:t>
            </a:r>
            <a:r>
              <a:rPr lang="en-US" dirty="0">
                <a:latin typeface="Courier New" panose="02070309020205020404" pitchFamily="49" charset="0"/>
                <a:cs typeface="Courier New" panose="02070309020205020404" pitchFamily="49" charset="0"/>
                <a:sym typeface="Wingdings" pitchFamily="2" charset="2"/>
              </a:rPr>
              <a:t> </a:t>
            </a:r>
            <a:r>
              <a:rPr lang="en-US" dirty="0">
                <a:sym typeface="Wingdings" pitchFamily="2" charset="2"/>
              </a:rPr>
              <a:t> returns users (20-34)</a:t>
            </a:r>
          </a:p>
          <a:p>
            <a:pPr lvl="1" algn="just"/>
            <a:r>
              <a:rPr lang="en-US" dirty="0">
                <a:sym typeface="Wingdings" pitchFamily="2" charset="2"/>
              </a:rPr>
              <a:t>Equivalent to </a:t>
            </a:r>
            <a:r>
              <a:rPr lang="en-US" b="1" dirty="0">
                <a:latin typeface="Courier New" panose="02070309020205020404" pitchFamily="49" charset="0"/>
                <a:cs typeface="Courier New" panose="02070309020205020404" pitchFamily="49" charset="0"/>
                <a:sym typeface="Wingdings" pitchFamily="2" charset="2"/>
              </a:rPr>
              <a:t>/api/users?page=3&amp;limit=10</a:t>
            </a:r>
          </a:p>
          <a:p>
            <a:pPr lvl="1" algn="just"/>
            <a:r>
              <a:rPr lang="en-US" dirty="0">
                <a:latin typeface="+mj-lt"/>
                <a:cs typeface="Courier New" panose="02070309020205020404" pitchFamily="49" charset="0"/>
                <a:sym typeface="Wingdings" pitchFamily="2" charset="2"/>
              </a:rPr>
              <a:t>The response should also have the previous call and the next one returned</a:t>
            </a:r>
          </a:p>
          <a:p>
            <a:pPr algn="just"/>
            <a:endParaRPr lang="en-US" dirty="0">
              <a:sym typeface="Wingdings" pitchFamily="2" charset="2"/>
            </a:endParaRPr>
          </a:p>
          <a:p>
            <a:pPr algn="just"/>
            <a:endParaRPr lang="en-US" dirty="0"/>
          </a:p>
        </p:txBody>
      </p:sp>
    </p:spTree>
    <p:extLst>
      <p:ext uri="{BB962C8B-B14F-4D97-AF65-F5344CB8AC3E}">
        <p14:creationId xmlns:p14="http://schemas.microsoft.com/office/powerpoint/2010/main" val="15712490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7D4F-CF87-334E-A6B0-DAD05E7B2D38}"/>
              </a:ext>
            </a:extLst>
          </p:cNvPr>
          <p:cNvSpPr>
            <a:spLocks noGrp="1"/>
          </p:cNvSpPr>
          <p:nvPr>
            <p:ph type="title"/>
          </p:nvPr>
        </p:nvSpPr>
        <p:spPr>
          <a:xfrm>
            <a:off x="677334" y="371366"/>
            <a:ext cx="8596668" cy="837324"/>
          </a:xfrm>
        </p:spPr>
        <p:txBody>
          <a:bodyPr/>
          <a:lstStyle/>
          <a:p>
            <a:r>
              <a:rPr lang="en-US" dirty="0"/>
              <a:t>Annotations</a:t>
            </a:r>
          </a:p>
        </p:txBody>
      </p:sp>
      <p:sp>
        <p:nvSpPr>
          <p:cNvPr id="3" name="Content Placeholder 2">
            <a:extLst>
              <a:ext uri="{FF2B5EF4-FFF2-40B4-BE49-F238E27FC236}">
                <a16:creationId xmlns:a16="http://schemas.microsoft.com/office/drawing/2014/main" id="{1A57B73D-50C9-C341-A1D9-E09A1E969254}"/>
              </a:ext>
            </a:extLst>
          </p:cNvPr>
          <p:cNvSpPr>
            <a:spLocks noGrp="1"/>
          </p:cNvSpPr>
          <p:nvPr>
            <p:ph idx="1"/>
          </p:nvPr>
        </p:nvSpPr>
        <p:spPr>
          <a:xfrm>
            <a:off x="677334" y="1208690"/>
            <a:ext cx="8596668" cy="5129047"/>
          </a:xfrm>
        </p:spPr>
        <p:txBody>
          <a:bodyPr>
            <a:normAutofit/>
          </a:bodyPr>
          <a:lstStyle/>
          <a:p>
            <a:pPr algn="just"/>
            <a:r>
              <a:rPr lang="en-US" b="1" dirty="0"/>
              <a:t>@Controller </a:t>
            </a:r>
          </a:p>
          <a:p>
            <a:pPr lvl="1" algn="just"/>
            <a:r>
              <a:rPr lang="en-US" dirty="0"/>
              <a:t>Mentions this is a controller class (simply a specialization of @Component annotation) discovered at component-scanning</a:t>
            </a:r>
          </a:p>
          <a:p>
            <a:pPr algn="just"/>
            <a:r>
              <a:rPr lang="en-US" b="1" dirty="0"/>
              <a:t>@ResponseBody</a:t>
            </a:r>
          </a:p>
          <a:p>
            <a:pPr lvl="1" algn="just"/>
            <a:r>
              <a:rPr lang="en-US" dirty="0"/>
              <a:t>Indicates a method return value should be bound to the web response body</a:t>
            </a:r>
          </a:p>
          <a:p>
            <a:pPr algn="just"/>
            <a:r>
              <a:rPr lang="en-US" b="1" dirty="0"/>
              <a:t>@RestController</a:t>
            </a:r>
            <a:r>
              <a:rPr lang="en-US" dirty="0"/>
              <a:t> </a:t>
            </a:r>
          </a:p>
          <a:p>
            <a:pPr lvl="1" algn="just"/>
            <a:r>
              <a:rPr lang="en-US" dirty="0"/>
              <a:t>Combines @Controller and @ResponseBody annotations</a:t>
            </a:r>
          </a:p>
          <a:p>
            <a:pPr lvl="1" algn="just"/>
            <a:r>
              <a:rPr lang="en-US" dirty="0"/>
              <a:t>Eliminates the need to annotate every method with @ResponseBody</a:t>
            </a:r>
          </a:p>
          <a:p>
            <a:pPr lvl="1" algn="just"/>
            <a:r>
              <a:rPr lang="en-US" dirty="0"/>
              <a:t>Usually used in combination with @RequestMapping</a:t>
            </a:r>
          </a:p>
          <a:p>
            <a:pPr algn="just"/>
            <a:r>
              <a:rPr lang="en-US" b="1" dirty="0"/>
              <a:t>@RequestMapping</a:t>
            </a:r>
          </a:p>
          <a:p>
            <a:pPr lvl="1" algn="just"/>
            <a:r>
              <a:rPr lang="en-US" dirty="0"/>
              <a:t>Specifies the path to the resources in that controller class</a:t>
            </a:r>
          </a:p>
          <a:p>
            <a:pPr lvl="1" algn="just"/>
            <a:r>
              <a:rPr lang="en-US" dirty="0"/>
              <a:t>Parameters: </a:t>
            </a:r>
          </a:p>
          <a:p>
            <a:pPr lvl="2" algn="just"/>
            <a:r>
              <a:rPr lang="en-US" i="1" dirty="0"/>
              <a:t>produces</a:t>
            </a:r>
            <a:r>
              <a:rPr lang="en-US" dirty="0"/>
              <a:t> and </a:t>
            </a:r>
            <a:r>
              <a:rPr lang="en-US" i="1" dirty="0"/>
              <a:t>consumes</a:t>
            </a:r>
            <a:r>
              <a:rPr lang="en-US" dirty="0"/>
              <a:t> </a:t>
            </a:r>
            <a:r>
              <a:rPr lang="en-US" dirty="0">
                <a:sym typeface="Wingdings" pitchFamily="2" charset="2"/>
              </a:rPr>
              <a:t> indicate what will receive and what will return that method</a:t>
            </a:r>
          </a:p>
          <a:p>
            <a:pPr lvl="2" algn="just"/>
            <a:r>
              <a:rPr lang="en-US" i="1" dirty="0"/>
              <a:t>method </a:t>
            </a:r>
            <a:r>
              <a:rPr lang="en-US" i="1" dirty="0">
                <a:sym typeface="Wingdings" pitchFamily="2" charset="2"/>
              </a:rPr>
              <a:t> </a:t>
            </a:r>
            <a:r>
              <a:rPr lang="en-US" dirty="0"/>
              <a:t>	RequestMethod.GET / RequestMethod.POST etc. (specifies the http verb)	</a:t>
            </a:r>
          </a:p>
          <a:p>
            <a:pPr algn="just"/>
            <a:endParaRPr lang="en-US" dirty="0"/>
          </a:p>
          <a:p>
            <a:pPr marL="0" indent="0" algn="just">
              <a:buNone/>
            </a:pPr>
            <a:endParaRPr lang="en-US" dirty="0"/>
          </a:p>
        </p:txBody>
      </p:sp>
    </p:spTree>
    <p:extLst>
      <p:ext uri="{BB962C8B-B14F-4D97-AF65-F5344CB8AC3E}">
        <p14:creationId xmlns:p14="http://schemas.microsoft.com/office/powerpoint/2010/main" val="7253664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C057-3107-7640-8C00-16B42C0101E8}"/>
              </a:ext>
            </a:extLst>
          </p:cNvPr>
          <p:cNvSpPr>
            <a:spLocks noGrp="1"/>
          </p:cNvSpPr>
          <p:nvPr>
            <p:ph type="title"/>
          </p:nvPr>
        </p:nvSpPr>
        <p:spPr/>
        <p:txBody>
          <a:bodyPr/>
          <a:lstStyle/>
          <a:p>
            <a:r>
              <a:rPr lang="en-US" dirty="0"/>
              <a:t>Annotations</a:t>
            </a:r>
          </a:p>
        </p:txBody>
      </p:sp>
      <p:sp>
        <p:nvSpPr>
          <p:cNvPr id="3" name="Content Placeholder 2">
            <a:extLst>
              <a:ext uri="{FF2B5EF4-FFF2-40B4-BE49-F238E27FC236}">
                <a16:creationId xmlns:a16="http://schemas.microsoft.com/office/drawing/2014/main" id="{2642020C-2E73-9044-8F07-4260336F2F8A}"/>
              </a:ext>
            </a:extLst>
          </p:cNvPr>
          <p:cNvSpPr>
            <a:spLocks noGrp="1"/>
          </p:cNvSpPr>
          <p:nvPr>
            <p:ph idx="1"/>
          </p:nvPr>
        </p:nvSpPr>
        <p:spPr>
          <a:xfrm>
            <a:off x="677334" y="1545021"/>
            <a:ext cx="8596668" cy="4496342"/>
          </a:xfrm>
        </p:spPr>
        <p:txBody>
          <a:bodyPr>
            <a:normAutofit fontScale="85000" lnSpcReduction="10000"/>
          </a:bodyPr>
          <a:lstStyle/>
          <a:p>
            <a:pPr algn="just"/>
            <a:r>
              <a:rPr lang="en-US" b="1" dirty="0"/>
              <a:t>@RequestHeader</a:t>
            </a:r>
          </a:p>
          <a:p>
            <a:pPr lvl="1" algn="just"/>
            <a:r>
              <a:rPr lang="en-US" dirty="0"/>
              <a:t>Needed to access a specific header from the request</a:t>
            </a:r>
          </a:p>
          <a:p>
            <a:pPr lvl="1" algn="just"/>
            <a:r>
              <a:rPr lang="en-US" dirty="0"/>
              <a:t>We can use it for the following variable types: primitives, Strings, Map, HttpHeaders object</a:t>
            </a:r>
          </a:p>
          <a:p>
            <a:pPr algn="just"/>
            <a:r>
              <a:rPr lang="en-US" b="1" dirty="0"/>
              <a:t>@RequestParam</a:t>
            </a:r>
          </a:p>
          <a:p>
            <a:pPr lvl="1" algn="just"/>
            <a:r>
              <a:rPr lang="en-US" dirty="0"/>
              <a:t>Used to extract the parameter from the request</a:t>
            </a:r>
          </a:p>
          <a:p>
            <a:pPr lvl="1" algn="just"/>
            <a:r>
              <a:rPr lang="en-US" dirty="0"/>
              <a:t>E.g. </a:t>
            </a:r>
            <a:r>
              <a:rPr lang="en-US" dirty="0">
                <a:latin typeface="Courier New" panose="02070309020205020404" pitchFamily="49" charset="0"/>
                <a:cs typeface="Courier New" panose="02070309020205020404" pitchFamily="49" charset="0"/>
              </a:rPr>
              <a:t>https://domain/...?name=Mike </a:t>
            </a:r>
            <a:r>
              <a:rPr lang="en-US" dirty="0">
                <a:sym typeface="Wingdings" pitchFamily="2" charset="2"/>
              </a:rPr>
              <a:t> it will set the value Mike in the name parameter</a:t>
            </a:r>
          </a:p>
          <a:p>
            <a:pPr lvl="1" algn="just"/>
            <a:r>
              <a:rPr lang="en-US" dirty="0"/>
              <a:t>Can also be a list (multiple ids) or a map (containing all parameters)</a:t>
            </a:r>
          </a:p>
          <a:p>
            <a:pPr algn="just"/>
            <a:r>
              <a:rPr lang="en-US" b="1" dirty="0"/>
              <a:t>@PathVariable</a:t>
            </a:r>
          </a:p>
          <a:p>
            <a:pPr lvl="1" algn="just"/>
            <a:r>
              <a:rPr lang="en-US" dirty="0"/>
              <a:t>Used to extract the path variable from the request (usually ids)</a:t>
            </a:r>
          </a:p>
          <a:p>
            <a:pPr lvl="1" algn="just"/>
            <a:r>
              <a:rPr lang="en-US" dirty="0"/>
              <a:t>E.g. </a:t>
            </a:r>
            <a:r>
              <a:rPr lang="en-US" dirty="0">
                <a:latin typeface="Courier New" panose="02070309020205020404" pitchFamily="49" charset="0"/>
                <a:cs typeface="Courier New" panose="02070309020205020404" pitchFamily="49" charset="0"/>
              </a:rPr>
              <a:t>https://domain/companies/{id}/users</a:t>
            </a:r>
            <a:r>
              <a:rPr lang="en-US" dirty="0"/>
              <a:t> </a:t>
            </a:r>
            <a:r>
              <a:rPr lang="en-US" dirty="0">
                <a:sym typeface="Wingdings" pitchFamily="2" charset="2"/>
              </a:rPr>
              <a:t> will set the value id with was will be received there</a:t>
            </a:r>
          </a:p>
          <a:p>
            <a:pPr algn="just"/>
            <a:r>
              <a:rPr lang="en-US" b="1" dirty="0">
                <a:sym typeface="Wingdings" pitchFamily="2" charset="2"/>
              </a:rPr>
              <a:t>@Valid</a:t>
            </a:r>
          </a:p>
          <a:p>
            <a:pPr lvl="1" algn="just"/>
            <a:r>
              <a:rPr lang="en-US" dirty="0">
                <a:sym typeface="Wingdings" pitchFamily="2" charset="2"/>
              </a:rPr>
              <a:t>Will enforce validation to that object (e.g. checks @NotNull/@Size etc. are respected in the received payload)</a:t>
            </a:r>
            <a:endParaRPr lang="en-US" dirty="0"/>
          </a:p>
        </p:txBody>
      </p:sp>
    </p:spTree>
    <p:extLst>
      <p:ext uri="{BB962C8B-B14F-4D97-AF65-F5344CB8AC3E}">
        <p14:creationId xmlns:p14="http://schemas.microsoft.com/office/powerpoint/2010/main" val="29902447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DC91-C2D6-1E42-99DF-DE43084AF912}"/>
              </a:ext>
            </a:extLst>
          </p:cNvPr>
          <p:cNvSpPr>
            <a:spLocks noGrp="1"/>
          </p:cNvSpPr>
          <p:nvPr>
            <p:ph type="title"/>
          </p:nvPr>
        </p:nvSpPr>
        <p:spPr/>
        <p:txBody>
          <a:bodyPr/>
          <a:lstStyle/>
          <a:p>
            <a:r>
              <a:rPr lang="en-US" dirty="0"/>
              <a:t>Annotations</a:t>
            </a:r>
          </a:p>
        </p:txBody>
      </p:sp>
      <p:sp>
        <p:nvSpPr>
          <p:cNvPr id="3" name="Content Placeholder 2">
            <a:extLst>
              <a:ext uri="{FF2B5EF4-FFF2-40B4-BE49-F238E27FC236}">
                <a16:creationId xmlns:a16="http://schemas.microsoft.com/office/drawing/2014/main" id="{128CE2B2-9E5B-9B4F-9D35-B666FA83B9E7}"/>
              </a:ext>
            </a:extLst>
          </p:cNvPr>
          <p:cNvSpPr>
            <a:spLocks noGrp="1"/>
          </p:cNvSpPr>
          <p:nvPr>
            <p:ph idx="1"/>
          </p:nvPr>
        </p:nvSpPr>
        <p:spPr>
          <a:xfrm>
            <a:off x="677334" y="1608083"/>
            <a:ext cx="8596668" cy="4433280"/>
          </a:xfrm>
        </p:spPr>
        <p:txBody>
          <a:bodyPr>
            <a:normAutofit fontScale="92500" lnSpcReduction="20000"/>
          </a:bodyPr>
          <a:lstStyle/>
          <a:p>
            <a:pPr>
              <a:lnSpc>
                <a:spcPct val="150000"/>
              </a:lnSpc>
            </a:pPr>
            <a:r>
              <a:rPr lang="en-US" sz="2400" b="1" dirty="0"/>
              <a:t>@GetMapping</a:t>
            </a:r>
          </a:p>
          <a:p>
            <a:pPr lvl="1">
              <a:lnSpc>
                <a:spcPct val="150000"/>
              </a:lnSpc>
            </a:pPr>
            <a:r>
              <a:rPr lang="en-US" sz="2000" dirty="0"/>
              <a:t>Equivalent of @RequestMapping(method=RequestMethod.GET)</a:t>
            </a:r>
          </a:p>
          <a:p>
            <a:pPr>
              <a:lnSpc>
                <a:spcPct val="150000"/>
              </a:lnSpc>
            </a:pPr>
            <a:r>
              <a:rPr lang="en-US" sz="2400" b="1" dirty="0"/>
              <a:t>@PostMapping</a:t>
            </a:r>
          </a:p>
          <a:p>
            <a:pPr lvl="1">
              <a:lnSpc>
                <a:spcPct val="150000"/>
              </a:lnSpc>
            </a:pPr>
            <a:r>
              <a:rPr lang="en-US" sz="2000" dirty="0"/>
              <a:t>Equivalent of @RequestMapping(method=RequestMethod.POST)</a:t>
            </a:r>
          </a:p>
          <a:p>
            <a:pPr>
              <a:lnSpc>
                <a:spcPct val="150000"/>
              </a:lnSpc>
            </a:pPr>
            <a:r>
              <a:rPr lang="en-US" sz="2400" b="1" dirty="0"/>
              <a:t>@PutMapping</a:t>
            </a:r>
          </a:p>
          <a:p>
            <a:pPr lvl="1">
              <a:lnSpc>
                <a:spcPct val="150000"/>
              </a:lnSpc>
            </a:pPr>
            <a:r>
              <a:rPr lang="en-US" sz="2000" dirty="0"/>
              <a:t>Equivalent of @RequestMapping(method=RequestMethod.PUT)</a:t>
            </a:r>
          </a:p>
          <a:p>
            <a:pPr>
              <a:lnSpc>
                <a:spcPct val="150000"/>
              </a:lnSpc>
            </a:pPr>
            <a:r>
              <a:rPr lang="en-US" sz="2400" b="1" dirty="0"/>
              <a:t>@DeleteMappi</a:t>
            </a:r>
            <a:r>
              <a:rPr lang="en-US" sz="2400" dirty="0"/>
              <a:t>ng</a:t>
            </a:r>
          </a:p>
          <a:p>
            <a:pPr lvl="1">
              <a:lnSpc>
                <a:spcPct val="150000"/>
              </a:lnSpc>
            </a:pPr>
            <a:r>
              <a:rPr lang="en-US" sz="2000" dirty="0"/>
              <a:t>Equivalent of @RequestMapping(method=RequestMethod.DELETE)</a:t>
            </a:r>
          </a:p>
        </p:txBody>
      </p:sp>
    </p:spTree>
    <p:extLst>
      <p:ext uri="{BB962C8B-B14F-4D97-AF65-F5344CB8AC3E}">
        <p14:creationId xmlns:p14="http://schemas.microsoft.com/office/powerpoint/2010/main" val="510923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E3DED-8E5B-D64D-854F-89512836658C}"/>
              </a:ext>
            </a:extLst>
          </p:cNvPr>
          <p:cNvSpPr>
            <a:spLocks noGrp="1"/>
          </p:cNvSpPr>
          <p:nvPr>
            <p:ph type="title"/>
          </p:nvPr>
        </p:nvSpPr>
        <p:spPr/>
        <p:txBody>
          <a:bodyPr/>
          <a:lstStyle/>
          <a:p>
            <a:r>
              <a:rPr lang="en-US" dirty="0"/>
              <a:t>HTTP Headers</a:t>
            </a:r>
          </a:p>
        </p:txBody>
      </p:sp>
      <p:sp>
        <p:nvSpPr>
          <p:cNvPr id="3" name="Content Placeholder 2">
            <a:extLst>
              <a:ext uri="{FF2B5EF4-FFF2-40B4-BE49-F238E27FC236}">
                <a16:creationId xmlns:a16="http://schemas.microsoft.com/office/drawing/2014/main" id="{E99637BA-B0D0-3648-879C-58C6615DB006}"/>
              </a:ext>
            </a:extLst>
          </p:cNvPr>
          <p:cNvSpPr>
            <a:spLocks noGrp="1"/>
          </p:cNvSpPr>
          <p:nvPr>
            <p:ph idx="1"/>
          </p:nvPr>
        </p:nvSpPr>
        <p:spPr>
          <a:xfrm>
            <a:off x="677334" y="1608083"/>
            <a:ext cx="8596668" cy="4433280"/>
          </a:xfrm>
        </p:spPr>
        <p:txBody>
          <a:bodyPr>
            <a:normAutofit fontScale="77500" lnSpcReduction="20000"/>
          </a:bodyPr>
          <a:lstStyle/>
          <a:p>
            <a:r>
              <a:rPr lang="en-US" sz="2100" b="1" dirty="0"/>
              <a:t>Accept</a:t>
            </a:r>
          </a:p>
          <a:p>
            <a:pPr lvl="1"/>
            <a:r>
              <a:rPr lang="en-US" sz="1800" dirty="0"/>
              <a:t>Specifies the content types that are valid in the response message</a:t>
            </a:r>
          </a:p>
          <a:p>
            <a:pPr lvl="1"/>
            <a:r>
              <a:rPr lang="en-US" sz="1800" dirty="0"/>
              <a:t>E.g. application/json, application/xml, text/html</a:t>
            </a:r>
          </a:p>
          <a:p>
            <a:r>
              <a:rPr lang="en-US" sz="2100" b="1" dirty="0"/>
              <a:t>Content-Type</a:t>
            </a:r>
          </a:p>
          <a:p>
            <a:r>
              <a:rPr lang="en-US" sz="2100" b="1" dirty="0"/>
              <a:t>Content-Length</a:t>
            </a:r>
          </a:p>
          <a:p>
            <a:r>
              <a:rPr lang="en-US" sz="2100" b="1" dirty="0"/>
              <a:t>Allow</a:t>
            </a:r>
          </a:p>
          <a:p>
            <a:pPr lvl="1"/>
            <a:r>
              <a:rPr lang="en-US" sz="1800" dirty="0"/>
              <a:t>Lists the set of methods supported by a resource</a:t>
            </a:r>
          </a:p>
          <a:p>
            <a:r>
              <a:rPr lang="en-US" sz="2100" b="1" dirty="0"/>
              <a:t>Authorization</a:t>
            </a:r>
          </a:p>
          <a:p>
            <a:pPr lvl="1"/>
            <a:r>
              <a:rPr lang="en-US" sz="1800" dirty="0"/>
              <a:t>Contains the credentials to authenticate a user</a:t>
            </a:r>
          </a:p>
          <a:p>
            <a:pPr lvl="1"/>
            <a:r>
              <a:rPr lang="en-US" sz="1800" dirty="0"/>
              <a:t>If Basic authorization scheme is used, the credentials are created like this:</a:t>
            </a:r>
          </a:p>
          <a:p>
            <a:pPr lvl="2"/>
            <a:r>
              <a:rPr lang="en-US" sz="1500" dirty="0"/>
              <a:t>The username and password are combined with a colon </a:t>
            </a:r>
            <a:r>
              <a:rPr lang="en-US" sz="1500" dirty="0">
                <a:sym typeface="Wingdings" pitchFamily="2" charset="2"/>
              </a:rPr>
              <a:t></a:t>
            </a:r>
            <a:r>
              <a:rPr lang="en-US" sz="1500" dirty="0"/>
              <a:t> </a:t>
            </a:r>
            <a:r>
              <a:rPr lang="en-US" sz="1500" dirty="0">
                <a:latin typeface="Courier New" panose="02070309020205020404" pitchFamily="49" charset="0"/>
                <a:cs typeface="Courier New" panose="02070309020205020404" pitchFamily="49" charset="0"/>
              </a:rPr>
              <a:t>aladin:opensesame</a:t>
            </a:r>
          </a:p>
          <a:p>
            <a:pPr lvl="2"/>
            <a:r>
              <a:rPr lang="en-US" sz="1500" dirty="0">
                <a:latin typeface="+mj-lt"/>
                <a:cs typeface="Courier New" panose="02070309020205020404" pitchFamily="49" charset="0"/>
              </a:rPr>
              <a:t>The resulting string is encoded in base64</a:t>
            </a:r>
          </a:p>
          <a:p>
            <a:pPr lvl="2"/>
            <a:r>
              <a:rPr lang="en-US" sz="1500" dirty="0">
                <a:latin typeface="+mj-lt"/>
                <a:cs typeface="Courier New" panose="02070309020205020404" pitchFamily="49" charset="0"/>
              </a:rPr>
              <a:t>Result </a:t>
            </a:r>
            <a:r>
              <a:rPr lang="en-US" sz="1500" dirty="0">
                <a:latin typeface="+mj-lt"/>
                <a:cs typeface="Courier New" panose="02070309020205020404" pitchFamily="49" charset="0"/>
                <a:sym typeface="Wingdings" pitchFamily="2" charset="2"/>
              </a:rPr>
              <a:t></a:t>
            </a:r>
            <a:r>
              <a:rPr lang="en-US" sz="1500" dirty="0">
                <a:latin typeface="+mj-lt"/>
                <a:cs typeface="Courier New" panose="02070309020205020404" pitchFamily="49" charset="0"/>
              </a:rPr>
              <a:t> </a:t>
            </a:r>
            <a:r>
              <a:rPr lang="en-US" sz="1500" dirty="0">
                <a:latin typeface="Courier New" panose="02070309020205020404" pitchFamily="49" charset="0"/>
                <a:cs typeface="Courier New" panose="02070309020205020404" pitchFamily="49" charset="0"/>
              </a:rPr>
              <a:t>Authorization: Basic YWxhZGRpbjpvcGVuc2VzYW1l</a:t>
            </a:r>
          </a:p>
          <a:p>
            <a:pPr marL="914400" lvl="2" indent="0" algn="ctr">
              <a:buNone/>
            </a:pPr>
            <a:endParaRPr lang="en-US" dirty="0">
              <a:latin typeface="+mj-lt"/>
              <a:cs typeface="Courier New" panose="02070309020205020404" pitchFamily="49" charset="0"/>
            </a:endParaRPr>
          </a:p>
          <a:p>
            <a:pPr marL="914400" lvl="2" indent="0">
              <a:buNone/>
            </a:pPr>
            <a:r>
              <a:rPr lang="en-US" dirty="0">
                <a:latin typeface="+mj-lt"/>
                <a:cs typeface="Courier New" panose="02070309020205020404" pitchFamily="49" charset="0"/>
              </a:rPr>
              <a:t>Further reading: </a:t>
            </a:r>
            <a:r>
              <a:rPr lang="en-US" dirty="0">
                <a:latin typeface="+mj-lt"/>
                <a:cs typeface="Courier New" panose="02070309020205020404" pitchFamily="49" charset="0"/>
                <a:hlinkClick r:id="rId2"/>
              </a:rPr>
              <a:t>HTTP Headers</a:t>
            </a:r>
            <a:endParaRPr lang="en-US" sz="1600" dirty="0">
              <a:latin typeface="+mj-lt"/>
              <a:cs typeface="Courier New" panose="02070309020205020404" pitchFamily="49" charset="0"/>
            </a:endParaRPr>
          </a:p>
        </p:txBody>
      </p:sp>
    </p:spTree>
    <p:extLst>
      <p:ext uri="{BB962C8B-B14F-4D97-AF65-F5344CB8AC3E}">
        <p14:creationId xmlns:p14="http://schemas.microsoft.com/office/powerpoint/2010/main" val="31576605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FC85-46A7-9840-BA34-AA5C06976322}"/>
              </a:ext>
            </a:extLst>
          </p:cNvPr>
          <p:cNvSpPr>
            <a:spLocks noGrp="1"/>
          </p:cNvSpPr>
          <p:nvPr>
            <p:ph type="title"/>
          </p:nvPr>
        </p:nvSpPr>
        <p:spPr>
          <a:xfrm>
            <a:off x="677333" y="315310"/>
            <a:ext cx="8596668" cy="1110594"/>
          </a:xfrm>
        </p:spPr>
        <p:txBody>
          <a:bodyPr/>
          <a:lstStyle/>
          <a:p>
            <a:r>
              <a:rPr lang="en-US" dirty="0"/>
              <a:t>ResponseEntity</a:t>
            </a:r>
          </a:p>
        </p:txBody>
      </p:sp>
      <p:sp>
        <p:nvSpPr>
          <p:cNvPr id="3" name="Content Placeholder 2">
            <a:extLst>
              <a:ext uri="{FF2B5EF4-FFF2-40B4-BE49-F238E27FC236}">
                <a16:creationId xmlns:a16="http://schemas.microsoft.com/office/drawing/2014/main" id="{A5064DC3-3FBF-BD4A-A995-28BFECA2BD60}"/>
              </a:ext>
            </a:extLst>
          </p:cNvPr>
          <p:cNvSpPr>
            <a:spLocks noGrp="1"/>
          </p:cNvSpPr>
          <p:nvPr>
            <p:ph idx="1"/>
          </p:nvPr>
        </p:nvSpPr>
        <p:spPr>
          <a:xfrm>
            <a:off x="677334" y="1229711"/>
            <a:ext cx="8596668" cy="3047999"/>
          </a:xfrm>
        </p:spPr>
        <p:txBody>
          <a:bodyPr>
            <a:normAutofit fontScale="85000" lnSpcReduction="10000"/>
          </a:bodyPr>
          <a:lstStyle/>
          <a:p>
            <a:pPr algn="just"/>
            <a:r>
              <a:rPr lang="en-US" sz="2000" b="1" dirty="0"/>
              <a:t>ResponseEntity</a:t>
            </a:r>
          </a:p>
          <a:p>
            <a:pPr lvl="1" algn="just"/>
            <a:r>
              <a:rPr lang="en-US" sz="1800" dirty="0"/>
              <a:t>It represents the whole HTTP response</a:t>
            </a:r>
          </a:p>
          <a:p>
            <a:pPr lvl="2" algn="just"/>
            <a:r>
              <a:rPr lang="en-US" sz="1600" dirty="0"/>
              <a:t>Status code</a:t>
            </a:r>
          </a:p>
          <a:p>
            <a:pPr lvl="2" algn="just"/>
            <a:r>
              <a:rPr lang="en-US" sz="1600" dirty="0"/>
              <a:t>Headers</a:t>
            </a:r>
          </a:p>
          <a:p>
            <a:pPr lvl="2" algn="just"/>
            <a:r>
              <a:rPr lang="en-US" sz="1600" dirty="0"/>
              <a:t>Body</a:t>
            </a:r>
          </a:p>
          <a:p>
            <a:pPr lvl="1" algn="just"/>
            <a:r>
              <a:rPr lang="en-US" sz="1800" dirty="0"/>
              <a:t>It is used to fully configure the HTTP response sent by the server</a:t>
            </a:r>
          </a:p>
          <a:p>
            <a:pPr lvl="1" algn="just"/>
            <a:r>
              <a:rPr lang="en-US" sz="1800" dirty="0"/>
              <a:t>We just have to return it wrapping our response and Spring will take care of the rest</a:t>
            </a:r>
          </a:p>
          <a:p>
            <a:pPr lvl="1" algn="just"/>
            <a:r>
              <a:rPr lang="en-US" sz="1800" dirty="0"/>
              <a:t>It also has builder methods</a:t>
            </a:r>
          </a:p>
          <a:p>
            <a:pPr lvl="1" algn="just"/>
            <a:r>
              <a:rPr lang="en-US" sz="1800" dirty="0"/>
              <a:t>Example:</a:t>
            </a:r>
          </a:p>
          <a:p>
            <a:pPr lvl="1" algn="just"/>
            <a:endParaRPr lang="en-US" sz="1800" dirty="0"/>
          </a:p>
        </p:txBody>
      </p:sp>
      <p:pic>
        <p:nvPicPr>
          <p:cNvPr id="5" name="Picture 4" descr="A picture containing knife&#10;&#10;Description automatically generated">
            <a:extLst>
              <a:ext uri="{FF2B5EF4-FFF2-40B4-BE49-F238E27FC236}">
                <a16:creationId xmlns:a16="http://schemas.microsoft.com/office/drawing/2014/main" id="{4DFF123E-F64C-1943-9AA0-ABEE77F8557D}"/>
              </a:ext>
            </a:extLst>
          </p:cNvPr>
          <p:cNvPicPr>
            <a:picLocks noChangeAspect="1"/>
          </p:cNvPicPr>
          <p:nvPr/>
        </p:nvPicPr>
        <p:blipFill>
          <a:blip r:embed="rId2"/>
          <a:stretch>
            <a:fillRect/>
          </a:stretch>
        </p:blipFill>
        <p:spPr>
          <a:xfrm>
            <a:off x="1440611" y="4495393"/>
            <a:ext cx="7070113" cy="1132896"/>
          </a:xfrm>
          <a:prstGeom prst="rect">
            <a:avLst/>
          </a:prstGeom>
        </p:spPr>
      </p:pic>
    </p:spTree>
    <p:extLst>
      <p:ext uri="{BB962C8B-B14F-4D97-AF65-F5344CB8AC3E}">
        <p14:creationId xmlns:p14="http://schemas.microsoft.com/office/powerpoint/2010/main" val="24354490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7764AA3A-D133-4349-B267-F6240A3454EE}"/>
              </a:ext>
            </a:extLst>
          </p:cNvPr>
          <p:cNvPicPr>
            <a:picLocks noGrp="1" noChangeAspect="1"/>
          </p:cNvPicPr>
          <p:nvPr>
            <p:ph idx="1"/>
          </p:nvPr>
        </p:nvPicPr>
        <p:blipFill>
          <a:blip r:embed="rId2"/>
          <a:stretch>
            <a:fillRect/>
          </a:stretch>
        </p:blipFill>
        <p:spPr>
          <a:xfrm>
            <a:off x="803564" y="960582"/>
            <a:ext cx="8192654" cy="5081443"/>
          </a:xfrm>
        </p:spPr>
      </p:pic>
      <p:sp>
        <p:nvSpPr>
          <p:cNvPr id="6" name="TextBox 5">
            <a:extLst>
              <a:ext uri="{FF2B5EF4-FFF2-40B4-BE49-F238E27FC236}">
                <a16:creationId xmlns:a16="http://schemas.microsoft.com/office/drawing/2014/main" id="{E53C1B16-4FED-984E-A722-FFCC76248844}"/>
              </a:ext>
            </a:extLst>
          </p:cNvPr>
          <p:cNvSpPr txBox="1"/>
          <p:nvPr/>
        </p:nvSpPr>
        <p:spPr>
          <a:xfrm>
            <a:off x="2729264" y="6042025"/>
            <a:ext cx="4341253" cy="253916"/>
          </a:xfrm>
          <a:prstGeom prst="rect">
            <a:avLst/>
          </a:prstGeom>
          <a:noFill/>
        </p:spPr>
        <p:txBody>
          <a:bodyPr wrap="none" rtlCol="0">
            <a:spAutoFit/>
          </a:bodyPr>
          <a:lstStyle/>
          <a:p>
            <a:pPr algn="ctr"/>
            <a:r>
              <a:rPr lang="en-US" sz="1050" dirty="0">
                <a:solidFill>
                  <a:schemeClr val="tx1">
                    <a:lumMod val="75000"/>
                    <a:lumOff val="25000"/>
                  </a:schemeClr>
                </a:solidFill>
              </a:rPr>
              <a:t>Further reading:</a:t>
            </a:r>
            <a:r>
              <a:rPr lang="en-US" sz="1050" dirty="0"/>
              <a:t> </a:t>
            </a:r>
            <a:r>
              <a:rPr lang="en-US" sz="1050" dirty="0">
                <a:hlinkClick r:id="rId3"/>
              </a:rPr>
              <a:t>https://www.baeldung.com/spring-response-entity</a:t>
            </a:r>
            <a:endParaRPr lang="en-US" sz="1050" dirty="0"/>
          </a:p>
        </p:txBody>
      </p:sp>
    </p:spTree>
    <p:extLst>
      <p:ext uri="{BB962C8B-B14F-4D97-AF65-F5344CB8AC3E}">
        <p14:creationId xmlns:p14="http://schemas.microsoft.com/office/powerpoint/2010/main" val="15115148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2" name="Straight Connector 71">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4"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Isosceles Triangle 79">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3" name="Rectangle 82">
            <a:extLst>
              <a:ext uri="{FF2B5EF4-FFF2-40B4-BE49-F238E27FC236}">
                <a16:creationId xmlns:a16="http://schemas.microsoft.com/office/drawing/2014/main" id="{542A1125-BEEF-4B06-B7A6-5C89AFBF8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341AF29A-C02E-4F6E-AE31-4D61F939D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4803267-175B-4586-A120-09F386B97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close up of a piece of paper&#10;&#10;Description automatically generated">
            <a:extLst>
              <a:ext uri="{FF2B5EF4-FFF2-40B4-BE49-F238E27FC236}">
                <a16:creationId xmlns:a16="http://schemas.microsoft.com/office/drawing/2014/main" id="{9DCCF581-D7E3-2E4C-A65F-0225730F3630}"/>
              </a:ext>
            </a:extLst>
          </p:cNvPr>
          <p:cNvPicPr>
            <a:picLocks noGrp="1" noChangeAspect="1"/>
          </p:cNvPicPr>
          <p:nvPr>
            <p:ph idx="1"/>
          </p:nvPr>
        </p:nvPicPr>
        <p:blipFill>
          <a:blip r:embed="rId2"/>
          <a:stretch>
            <a:fillRect/>
          </a:stretch>
        </p:blipFill>
        <p:spPr>
          <a:xfrm>
            <a:off x="3601940" y="703912"/>
            <a:ext cx="5135660" cy="5321590"/>
          </a:xfrm>
        </p:spPr>
      </p:pic>
      <p:sp>
        <p:nvSpPr>
          <p:cNvPr id="7" name="TextBox 6">
            <a:extLst>
              <a:ext uri="{FF2B5EF4-FFF2-40B4-BE49-F238E27FC236}">
                <a16:creationId xmlns:a16="http://schemas.microsoft.com/office/drawing/2014/main" id="{FEA66E1F-EA9D-8349-9C13-EEA5F6DB5A81}"/>
              </a:ext>
            </a:extLst>
          </p:cNvPr>
          <p:cNvSpPr txBox="1"/>
          <p:nvPr/>
        </p:nvSpPr>
        <p:spPr>
          <a:xfrm>
            <a:off x="4794883" y="72244"/>
            <a:ext cx="2594649" cy="369332"/>
          </a:xfrm>
          <a:prstGeom prst="rect">
            <a:avLst/>
          </a:prstGeom>
          <a:noFill/>
        </p:spPr>
        <p:txBody>
          <a:bodyPr wrap="square" rtlCol="0">
            <a:spAutoFit/>
          </a:bodyPr>
          <a:lstStyle/>
          <a:p>
            <a:r>
              <a:rPr lang="en-US"/>
              <a:t>HTTP Response CODES</a:t>
            </a:r>
            <a:endParaRPr lang="en-US" dirty="0"/>
          </a:p>
        </p:txBody>
      </p:sp>
    </p:spTree>
    <p:extLst>
      <p:ext uri="{BB962C8B-B14F-4D97-AF65-F5344CB8AC3E}">
        <p14:creationId xmlns:p14="http://schemas.microsoft.com/office/powerpoint/2010/main" val="9954459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F0DE-E2DE-BE49-8E88-51B63D524E05}"/>
              </a:ext>
            </a:extLst>
          </p:cNvPr>
          <p:cNvSpPr>
            <a:spLocks noGrp="1"/>
          </p:cNvSpPr>
          <p:nvPr>
            <p:ph type="title"/>
          </p:nvPr>
        </p:nvSpPr>
        <p:spPr/>
        <p:txBody>
          <a:bodyPr/>
          <a:lstStyle/>
          <a:p>
            <a:r>
              <a:rPr lang="en-US" dirty="0"/>
              <a:t>Most used response codes</a:t>
            </a:r>
          </a:p>
        </p:txBody>
      </p:sp>
      <p:sp>
        <p:nvSpPr>
          <p:cNvPr id="3" name="Content Placeholder 2">
            <a:extLst>
              <a:ext uri="{FF2B5EF4-FFF2-40B4-BE49-F238E27FC236}">
                <a16:creationId xmlns:a16="http://schemas.microsoft.com/office/drawing/2014/main" id="{AAC5D22F-BAEF-BF4F-B3E6-9A12027C1A5F}"/>
              </a:ext>
            </a:extLst>
          </p:cNvPr>
          <p:cNvSpPr>
            <a:spLocks noGrp="1"/>
          </p:cNvSpPr>
          <p:nvPr>
            <p:ph idx="1"/>
          </p:nvPr>
        </p:nvSpPr>
        <p:spPr/>
        <p:txBody>
          <a:bodyPr/>
          <a:lstStyle/>
          <a:p>
            <a:r>
              <a:rPr lang="en-US" dirty="0">
                <a:solidFill>
                  <a:schemeClr val="accent2"/>
                </a:solidFill>
              </a:rPr>
              <a:t>200 OK </a:t>
            </a:r>
            <a:r>
              <a:rPr lang="en-US" dirty="0"/>
              <a:t>(GET/PUT/DELETE)</a:t>
            </a:r>
          </a:p>
          <a:p>
            <a:r>
              <a:rPr lang="en-US" dirty="0">
                <a:solidFill>
                  <a:schemeClr val="accent2"/>
                </a:solidFill>
              </a:rPr>
              <a:t>201 CREATED </a:t>
            </a:r>
            <a:r>
              <a:rPr lang="en-US" dirty="0"/>
              <a:t>(POST)</a:t>
            </a:r>
          </a:p>
          <a:p>
            <a:r>
              <a:rPr lang="en-US" dirty="0">
                <a:solidFill>
                  <a:schemeClr val="accent2"/>
                </a:solidFill>
              </a:rPr>
              <a:t>204 NO CONTENT </a:t>
            </a:r>
            <a:r>
              <a:rPr lang="en-US" dirty="0"/>
              <a:t>(PUT/DELETE) </a:t>
            </a:r>
            <a:r>
              <a:rPr lang="en-US" dirty="0">
                <a:sym typeface="Wingdings" pitchFamily="2" charset="2"/>
              </a:rPr>
              <a:t> when no response body returned</a:t>
            </a:r>
          </a:p>
          <a:p>
            <a:r>
              <a:rPr lang="en-US" dirty="0">
                <a:solidFill>
                  <a:srgbClr val="C00000"/>
                </a:solidFill>
              </a:rPr>
              <a:t>400 BAD REQUEST</a:t>
            </a:r>
          </a:p>
          <a:p>
            <a:r>
              <a:rPr lang="en-US" dirty="0">
                <a:solidFill>
                  <a:srgbClr val="C00000"/>
                </a:solidFill>
              </a:rPr>
              <a:t>401 UNAUTHORIZED</a:t>
            </a:r>
          </a:p>
          <a:p>
            <a:r>
              <a:rPr lang="en-US" dirty="0">
                <a:solidFill>
                  <a:srgbClr val="C00000"/>
                </a:solidFill>
              </a:rPr>
              <a:t>404 NOT FOUND</a:t>
            </a:r>
          </a:p>
          <a:p>
            <a:r>
              <a:rPr lang="en-US" dirty="0">
                <a:solidFill>
                  <a:srgbClr val="C00000"/>
                </a:solidFill>
              </a:rPr>
              <a:t>409 CONFLICT</a:t>
            </a:r>
          </a:p>
          <a:p>
            <a:r>
              <a:rPr lang="en-US" dirty="0">
                <a:solidFill>
                  <a:srgbClr val="FF0000"/>
                </a:solidFill>
              </a:rPr>
              <a:t>500 INTERNAL SERVER ERROR</a:t>
            </a:r>
          </a:p>
        </p:txBody>
      </p:sp>
    </p:spTree>
    <p:extLst>
      <p:ext uri="{BB962C8B-B14F-4D97-AF65-F5344CB8AC3E}">
        <p14:creationId xmlns:p14="http://schemas.microsoft.com/office/powerpoint/2010/main" val="18209804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0645-5256-9049-B6B9-614C317F001E}"/>
              </a:ext>
            </a:extLst>
          </p:cNvPr>
          <p:cNvSpPr>
            <a:spLocks noGrp="1"/>
          </p:cNvSpPr>
          <p:nvPr>
            <p:ph type="title"/>
          </p:nvPr>
        </p:nvSpPr>
        <p:spPr/>
        <p:txBody>
          <a:bodyPr/>
          <a:lstStyle/>
          <a:p>
            <a:r>
              <a:rPr lang="en-US" dirty="0"/>
              <a:t>Exception Handling</a:t>
            </a:r>
          </a:p>
        </p:txBody>
      </p:sp>
      <p:sp>
        <p:nvSpPr>
          <p:cNvPr id="3" name="Content Placeholder 2">
            <a:extLst>
              <a:ext uri="{FF2B5EF4-FFF2-40B4-BE49-F238E27FC236}">
                <a16:creationId xmlns:a16="http://schemas.microsoft.com/office/drawing/2014/main" id="{C652942F-3185-DF41-8B31-567EE3EC42D1}"/>
              </a:ext>
            </a:extLst>
          </p:cNvPr>
          <p:cNvSpPr>
            <a:spLocks noGrp="1"/>
          </p:cNvSpPr>
          <p:nvPr>
            <p:ph idx="1"/>
          </p:nvPr>
        </p:nvSpPr>
        <p:spPr/>
        <p:txBody>
          <a:bodyPr/>
          <a:lstStyle/>
          <a:p>
            <a:pPr algn="just"/>
            <a:r>
              <a:rPr lang="en-US" b="1" dirty="0"/>
              <a:t>@ControllerAdvice</a:t>
            </a:r>
          </a:p>
          <a:p>
            <a:pPr lvl="1" algn="just"/>
            <a:r>
              <a:rPr lang="en-US" dirty="0"/>
              <a:t>Specialization of @Component annotation which allows to handle exceptions across the whole application in one global handling component</a:t>
            </a:r>
          </a:p>
          <a:p>
            <a:pPr lvl="1" algn="just"/>
            <a:r>
              <a:rPr lang="en-US" dirty="0"/>
              <a:t>It can be viewed as an interceptor of exceptions thrown from our controller classes</a:t>
            </a:r>
          </a:p>
          <a:p>
            <a:pPr algn="just"/>
            <a:r>
              <a:rPr lang="en-US" b="1" dirty="0"/>
              <a:t>@ExceptionHandler</a:t>
            </a:r>
          </a:p>
          <a:p>
            <a:pPr lvl="1" algn="just"/>
            <a:r>
              <a:rPr lang="en-US" dirty="0"/>
              <a:t>Spring will detect the methods annotated with this and register them as exception handlers</a:t>
            </a:r>
          </a:p>
          <a:p>
            <a:pPr lvl="1" algn="just"/>
            <a:r>
              <a:rPr lang="en-US" dirty="0"/>
              <a:t>Will take as parameters the exceptions to handle</a:t>
            </a:r>
          </a:p>
          <a:p>
            <a:pPr algn="just"/>
            <a:r>
              <a:rPr lang="en-US" b="1" dirty="0"/>
              <a:t>@ResponseStatus</a:t>
            </a:r>
          </a:p>
          <a:p>
            <a:pPr lvl="1" algn="just"/>
            <a:r>
              <a:rPr lang="en-US" dirty="0"/>
              <a:t>Placed on the exception handler method or when declaring our custom exceptions</a:t>
            </a:r>
          </a:p>
          <a:p>
            <a:pPr lvl="1" algn="just"/>
            <a:endParaRPr lang="en-US" dirty="0"/>
          </a:p>
        </p:txBody>
      </p:sp>
    </p:spTree>
    <p:extLst>
      <p:ext uri="{BB962C8B-B14F-4D97-AF65-F5344CB8AC3E}">
        <p14:creationId xmlns:p14="http://schemas.microsoft.com/office/powerpoint/2010/main" val="3103509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2B91A-D925-F447-A688-7821092A56BF}"/>
              </a:ext>
            </a:extLst>
          </p:cNvPr>
          <p:cNvSpPr>
            <a:spLocks noGrp="1"/>
          </p:cNvSpPr>
          <p:nvPr>
            <p:ph type="title"/>
          </p:nvPr>
        </p:nvSpPr>
        <p:spPr/>
        <p:txBody>
          <a:bodyPr/>
          <a:lstStyle/>
          <a:p>
            <a:r>
              <a:rPr lang="en-US" dirty="0"/>
              <a:t>How does it work</a:t>
            </a:r>
            <a:br>
              <a:rPr lang="en-US" dirty="0"/>
            </a:br>
            <a:endParaRPr lang="en-US" dirty="0"/>
          </a:p>
        </p:txBody>
      </p:sp>
      <p:sp>
        <p:nvSpPr>
          <p:cNvPr id="3" name="Content Placeholder 2">
            <a:extLst>
              <a:ext uri="{FF2B5EF4-FFF2-40B4-BE49-F238E27FC236}">
                <a16:creationId xmlns:a16="http://schemas.microsoft.com/office/drawing/2014/main" id="{83EA4D51-BAF2-1049-A48B-9434DED9ADE0}"/>
              </a:ext>
            </a:extLst>
          </p:cNvPr>
          <p:cNvSpPr>
            <a:spLocks noGrp="1"/>
          </p:cNvSpPr>
          <p:nvPr>
            <p:ph idx="1"/>
          </p:nvPr>
        </p:nvSpPr>
        <p:spPr>
          <a:xfrm>
            <a:off x="677334" y="2007477"/>
            <a:ext cx="8596668" cy="4240923"/>
          </a:xfrm>
        </p:spPr>
        <p:txBody>
          <a:bodyPr>
            <a:normAutofit fontScale="92500" lnSpcReduction="10000"/>
          </a:bodyPr>
          <a:lstStyle/>
          <a:p>
            <a:pPr algn="just"/>
            <a:r>
              <a:rPr lang="en-US" sz="2000" dirty="0"/>
              <a:t>The principle that Spring is most identified with is </a:t>
            </a:r>
            <a:r>
              <a:rPr lang="en-US" sz="2000" b="1" dirty="0"/>
              <a:t>Inversion of Control</a:t>
            </a:r>
            <a:r>
              <a:rPr lang="en-US" sz="2000" dirty="0"/>
              <a:t>, achieved through </a:t>
            </a:r>
            <a:r>
              <a:rPr lang="en-US" sz="2000" b="1" dirty="0"/>
              <a:t>Dependency Injection (DI) </a:t>
            </a:r>
            <a:r>
              <a:rPr lang="en-US" sz="2000" dirty="0"/>
              <a:t>design pattern. </a:t>
            </a:r>
          </a:p>
          <a:p>
            <a:pPr algn="just"/>
            <a:r>
              <a:rPr lang="en-US" sz="2000" dirty="0"/>
              <a:t>The Inversion of Control (IoC) is a general concept, and it can be expressed in many ways. Dependency Injection is merely one concrete example of Inversion of Control.</a:t>
            </a:r>
          </a:p>
          <a:p>
            <a:pPr algn="just"/>
            <a:r>
              <a:rPr lang="en-US" sz="2000" b="1" dirty="0"/>
              <a:t>Inversion of Control</a:t>
            </a:r>
            <a:r>
              <a:rPr lang="en-US" sz="2000" dirty="0"/>
              <a:t> is a principle in software engineering by which the control of objects or portions of a program is transferred to a container or framework. So instead of you creating the objects, the framework does it and you just rely on it to provide what you need.</a:t>
            </a:r>
          </a:p>
          <a:p>
            <a:pPr algn="just"/>
            <a:r>
              <a:rPr lang="en-US" sz="2000" dirty="0"/>
              <a:t>With </a:t>
            </a:r>
            <a:r>
              <a:rPr lang="en-US" sz="2000" b="1" dirty="0"/>
              <a:t>Dependency Injection</a:t>
            </a:r>
            <a:r>
              <a:rPr lang="en-US" sz="2000" dirty="0"/>
              <a:t> instances of the desired objects are injected into a target object’s fields (ideally those fields are interfaces, and the container will inject implementations) via constructors or setters</a:t>
            </a:r>
          </a:p>
          <a:p>
            <a:pPr lvl="1" algn="just"/>
            <a:r>
              <a:rPr lang="en-US" sz="1800" dirty="0"/>
              <a:t>The target object does not need to instantiate the concrete implementations by itself</a:t>
            </a:r>
          </a:p>
        </p:txBody>
      </p:sp>
    </p:spTree>
    <p:extLst>
      <p:ext uri="{BB962C8B-B14F-4D97-AF65-F5344CB8AC3E}">
        <p14:creationId xmlns:p14="http://schemas.microsoft.com/office/powerpoint/2010/main" val="29305013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A269E-6D5F-864F-A3EF-D731315C5C70}"/>
              </a:ext>
            </a:extLst>
          </p:cNvPr>
          <p:cNvSpPr>
            <a:spLocks noGrp="1"/>
          </p:cNvSpPr>
          <p:nvPr>
            <p:ph type="title"/>
          </p:nvPr>
        </p:nvSpPr>
        <p:spPr/>
        <p:txBody>
          <a:bodyPr/>
          <a:lstStyle/>
          <a:p>
            <a:r>
              <a:rPr lang="en-US" dirty="0"/>
              <a:t>Coding – exception handling</a:t>
            </a:r>
          </a:p>
        </p:txBody>
      </p:sp>
      <p:sp>
        <p:nvSpPr>
          <p:cNvPr id="3" name="Content Placeholder 2">
            <a:extLst>
              <a:ext uri="{FF2B5EF4-FFF2-40B4-BE49-F238E27FC236}">
                <a16:creationId xmlns:a16="http://schemas.microsoft.com/office/drawing/2014/main" id="{92220735-3460-3448-ABC7-AAC157A265A0}"/>
              </a:ext>
            </a:extLst>
          </p:cNvPr>
          <p:cNvSpPr>
            <a:spLocks noGrp="1"/>
          </p:cNvSpPr>
          <p:nvPr>
            <p:ph idx="1"/>
          </p:nvPr>
        </p:nvSpPr>
        <p:spPr>
          <a:xfrm>
            <a:off x="677334" y="1600200"/>
            <a:ext cx="8596668" cy="4752975"/>
          </a:xfrm>
        </p:spPr>
        <p:txBody>
          <a:bodyPr>
            <a:normAutofit fontScale="85000" lnSpcReduction="20000"/>
          </a:bodyPr>
          <a:lstStyle/>
          <a:p>
            <a:pPr algn="just">
              <a:buFont typeface="+mj-lt"/>
              <a:buAutoNum type="arabicPeriod"/>
            </a:pPr>
            <a:r>
              <a:rPr lang="en-US" dirty="0"/>
              <a:t>Create a new package named exceptions and create the following exceptions:</a:t>
            </a:r>
          </a:p>
          <a:p>
            <a:pPr lvl="1" algn="just"/>
            <a:r>
              <a:rPr lang="en-US" b="1" dirty="0"/>
              <a:t>BaseAppException</a:t>
            </a:r>
            <a:r>
              <a:rPr lang="en-US" dirty="0"/>
              <a:t> that extends RuntimeException</a:t>
            </a:r>
          </a:p>
          <a:p>
            <a:pPr lvl="2" algn="just"/>
            <a:r>
              <a:rPr lang="en-US" dirty="0"/>
              <a:t>Make sure you override the constructor with the String message parameter</a:t>
            </a:r>
          </a:p>
          <a:p>
            <a:pPr lvl="2" algn="just"/>
            <a:r>
              <a:rPr lang="en-US" dirty="0"/>
              <a:t>Make sure you add </a:t>
            </a:r>
            <a:r>
              <a:rPr lang="en-US" i="1" dirty="0"/>
              <a:t>serialVersionUID</a:t>
            </a:r>
            <a:r>
              <a:rPr lang="en-US" dirty="0"/>
              <a:t> property (because it extends RuntimeException that is Serializable) </a:t>
            </a:r>
            <a:r>
              <a:rPr lang="en-US" dirty="0">
                <a:sym typeface="Wingdings" pitchFamily="2" charset="2"/>
              </a:rPr>
              <a:t>(</a:t>
            </a:r>
            <a:r>
              <a:rPr lang="en-US" dirty="0">
                <a:sym typeface="Wingdings" pitchFamily="2" charset="2"/>
                <a:hlinkClick r:id="rId2"/>
              </a:rPr>
              <a:t>Serial version UUID explained</a:t>
            </a:r>
            <a:r>
              <a:rPr lang="en-US" dirty="0">
                <a:sym typeface="Wingdings" pitchFamily="2" charset="2"/>
              </a:rPr>
              <a:t>)</a:t>
            </a:r>
          </a:p>
          <a:p>
            <a:pPr lvl="2" algn="just"/>
            <a:r>
              <a:rPr lang="en-US" i="1" dirty="0">
                <a:sym typeface="Wingdings" pitchFamily="2" charset="2"/>
              </a:rPr>
              <a:t>Important</a:t>
            </a:r>
            <a:r>
              <a:rPr lang="en-US" dirty="0">
                <a:sym typeface="Wingdings" pitchFamily="2" charset="2"/>
              </a:rPr>
              <a:t>: These 2 steps must be done for all the following exceptions</a:t>
            </a:r>
          </a:p>
          <a:p>
            <a:pPr lvl="2" algn="just"/>
            <a:r>
              <a:rPr lang="en-US" dirty="0">
                <a:sym typeface="Wingdings" pitchFamily="2" charset="2"/>
              </a:rPr>
              <a:t>Add the following method that gets the HttpStatus:</a:t>
            </a:r>
          </a:p>
          <a:p>
            <a:pPr marL="914400" lvl="2" indent="0" algn="just">
              <a:buNone/>
            </a:pPr>
            <a:endParaRPr lang="en-US" dirty="0">
              <a:sym typeface="Wingdings" pitchFamily="2" charset="2"/>
            </a:endParaRPr>
          </a:p>
          <a:p>
            <a:pPr marL="914400" lvl="2" indent="0">
              <a:spcBef>
                <a:spcPts val="0"/>
              </a:spcBef>
              <a:buNone/>
            </a:pPr>
            <a:r>
              <a:rPr lang="en-US" sz="1300" dirty="0">
                <a:latin typeface="Courier New" panose="02070309020205020404" pitchFamily="49" charset="0"/>
                <a:cs typeface="Courier New" panose="02070309020205020404" pitchFamily="49" charset="0"/>
                <a:sym typeface="Wingdings" pitchFamily="2" charset="2"/>
              </a:rPr>
              <a:t>public HttpStatus getHttpStatus() {</a:t>
            </a:r>
          </a:p>
          <a:p>
            <a:pPr marL="914400" lvl="2" indent="0">
              <a:spcBef>
                <a:spcPts val="0"/>
              </a:spcBef>
              <a:buNone/>
            </a:pPr>
            <a:r>
              <a:rPr lang="en-US" sz="1300" dirty="0">
                <a:latin typeface="Courier New" panose="02070309020205020404" pitchFamily="49" charset="0"/>
                <a:cs typeface="Courier New" panose="02070309020205020404" pitchFamily="49" charset="0"/>
                <a:sym typeface="Wingdings" pitchFamily="2" charset="2"/>
              </a:rPr>
              <a:t>        ResponseStatus annotation = this.getClass().getAnnotation(ResponseStatus.class);</a:t>
            </a:r>
          </a:p>
          <a:p>
            <a:pPr marL="914400" lvl="2" indent="0">
              <a:spcBef>
                <a:spcPts val="0"/>
              </a:spcBef>
              <a:buNone/>
            </a:pPr>
            <a:r>
              <a:rPr lang="en-US" sz="1300" dirty="0">
                <a:latin typeface="Courier New" panose="02070309020205020404" pitchFamily="49" charset="0"/>
                <a:cs typeface="Courier New" panose="02070309020205020404" pitchFamily="49" charset="0"/>
                <a:sym typeface="Wingdings" pitchFamily="2" charset="2"/>
              </a:rPr>
              <a:t>        if(annotation != null) {</a:t>
            </a:r>
          </a:p>
          <a:p>
            <a:pPr marL="914400" lvl="2" indent="0">
              <a:spcBef>
                <a:spcPts val="0"/>
              </a:spcBef>
              <a:buNone/>
            </a:pPr>
            <a:r>
              <a:rPr lang="en-US" sz="1300" dirty="0">
                <a:latin typeface="Courier New" panose="02070309020205020404" pitchFamily="49" charset="0"/>
                <a:cs typeface="Courier New" panose="02070309020205020404" pitchFamily="49" charset="0"/>
                <a:sym typeface="Wingdings" pitchFamily="2" charset="2"/>
              </a:rPr>
              <a:t>            return annotation.value();</a:t>
            </a:r>
          </a:p>
          <a:p>
            <a:pPr marL="914400" lvl="2" indent="0">
              <a:spcBef>
                <a:spcPts val="0"/>
              </a:spcBef>
              <a:buNone/>
            </a:pPr>
            <a:r>
              <a:rPr lang="en-US" sz="1300" dirty="0">
                <a:latin typeface="Courier New" panose="02070309020205020404" pitchFamily="49" charset="0"/>
                <a:cs typeface="Courier New" panose="02070309020205020404" pitchFamily="49" charset="0"/>
                <a:sym typeface="Wingdings" pitchFamily="2" charset="2"/>
              </a:rPr>
              <a:t>        }</a:t>
            </a:r>
          </a:p>
          <a:p>
            <a:pPr marL="914400" lvl="2" indent="0">
              <a:spcBef>
                <a:spcPts val="0"/>
              </a:spcBef>
              <a:buNone/>
            </a:pPr>
            <a:r>
              <a:rPr lang="en-US" sz="1300" dirty="0">
                <a:latin typeface="Courier New" panose="02070309020205020404" pitchFamily="49" charset="0"/>
                <a:cs typeface="Courier New" panose="02070309020205020404" pitchFamily="49" charset="0"/>
                <a:sym typeface="Wingdings" pitchFamily="2" charset="2"/>
              </a:rPr>
              <a:t>        return HttpStatus.INTERNAL_SERVER_ERROR;</a:t>
            </a:r>
          </a:p>
          <a:p>
            <a:pPr marL="914400" lvl="2" indent="0">
              <a:spcBef>
                <a:spcPts val="0"/>
              </a:spcBef>
              <a:buNone/>
            </a:pPr>
            <a:r>
              <a:rPr lang="en-US" sz="1300" dirty="0">
                <a:latin typeface="Courier New" panose="02070309020205020404" pitchFamily="49" charset="0"/>
                <a:cs typeface="Courier New" panose="02070309020205020404" pitchFamily="49" charset="0"/>
                <a:sym typeface="Wingdings" pitchFamily="2" charset="2"/>
              </a:rPr>
              <a:t>    }</a:t>
            </a:r>
          </a:p>
          <a:p>
            <a:pPr lvl="1" algn="just"/>
            <a:r>
              <a:rPr lang="en-US" b="1" dirty="0">
                <a:sym typeface="Wingdings" pitchFamily="2" charset="2"/>
              </a:rPr>
              <a:t>BadRequestException</a:t>
            </a:r>
            <a:r>
              <a:rPr lang="en-US" dirty="0">
                <a:sym typeface="Wingdings" pitchFamily="2" charset="2"/>
              </a:rPr>
              <a:t> that extends BaseAppException</a:t>
            </a:r>
          </a:p>
          <a:p>
            <a:pPr lvl="2" algn="just"/>
            <a:r>
              <a:rPr lang="en-US" dirty="0">
                <a:sym typeface="Wingdings" pitchFamily="2" charset="2"/>
              </a:rPr>
              <a:t>Annotate with </a:t>
            </a:r>
            <a:r>
              <a:rPr lang="en-US" dirty="0"/>
              <a:t>@ResponseStatus(HttpStatus.</a:t>
            </a:r>
            <a:r>
              <a:rPr lang="en-US" i="1" dirty="0"/>
              <a:t>BAD_REQUEST</a:t>
            </a:r>
            <a:r>
              <a:rPr lang="en-US" dirty="0"/>
              <a:t>)</a:t>
            </a:r>
          </a:p>
          <a:p>
            <a:pPr lvl="1" algn="just"/>
            <a:r>
              <a:rPr lang="en-US" b="1" dirty="0"/>
              <a:t>ResourceNotFoundException</a:t>
            </a:r>
            <a:r>
              <a:rPr lang="en-US" dirty="0"/>
              <a:t> that extends BaseAppException</a:t>
            </a:r>
          </a:p>
          <a:p>
            <a:pPr lvl="2" algn="just"/>
            <a:r>
              <a:rPr lang="en-US" dirty="0"/>
              <a:t>Annotate with @ResponseStatus(HttpStatus.</a:t>
            </a:r>
            <a:r>
              <a:rPr lang="en-US" i="1" dirty="0"/>
              <a:t>NOT_FOUND</a:t>
            </a:r>
            <a:r>
              <a:rPr lang="en-US" dirty="0"/>
              <a:t>)</a:t>
            </a:r>
          </a:p>
          <a:p>
            <a:pPr lvl="1" algn="just"/>
            <a:r>
              <a:rPr lang="en-US" b="1" dirty="0"/>
              <a:t>InternalServerException</a:t>
            </a:r>
            <a:r>
              <a:rPr lang="en-US" dirty="0"/>
              <a:t> that extends BaseAppException</a:t>
            </a:r>
          </a:p>
          <a:p>
            <a:pPr lvl="2" algn="just"/>
            <a:r>
              <a:rPr lang="en-US" dirty="0"/>
              <a:t>Annotate with @ResponseStatus(HttpStatus.</a:t>
            </a:r>
            <a:r>
              <a:rPr lang="en-US" i="1" dirty="0"/>
              <a:t>INTERNAL_SERVER_ERROR</a:t>
            </a:r>
            <a:r>
              <a:rPr lang="en-US" dirty="0"/>
              <a:t>)</a:t>
            </a:r>
          </a:p>
          <a:p>
            <a:pPr lvl="1" algn="just"/>
            <a:endParaRPr lang="en-US" dirty="0"/>
          </a:p>
          <a:p>
            <a:pPr lvl="1" algn="just"/>
            <a:endParaRPr lang="en-US" dirty="0"/>
          </a:p>
        </p:txBody>
      </p:sp>
    </p:spTree>
    <p:extLst>
      <p:ext uri="{BB962C8B-B14F-4D97-AF65-F5344CB8AC3E}">
        <p14:creationId xmlns:p14="http://schemas.microsoft.com/office/powerpoint/2010/main" val="11113659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0633A-DE7F-E44A-9A96-F6FF0190E909}"/>
              </a:ext>
            </a:extLst>
          </p:cNvPr>
          <p:cNvSpPr>
            <a:spLocks noGrp="1"/>
          </p:cNvSpPr>
          <p:nvPr>
            <p:ph type="title"/>
          </p:nvPr>
        </p:nvSpPr>
        <p:spPr/>
        <p:txBody>
          <a:bodyPr/>
          <a:lstStyle/>
          <a:p>
            <a:r>
              <a:rPr lang="en-US" dirty="0"/>
              <a:t>Coding– exception handling</a:t>
            </a:r>
          </a:p>
        </p:txBody>
      </p:sp>
      <p:sp>
        <p:nvSpPr>
          <p:cNvPr id="3" name="Content Placeholder 2">
            <a:extLst>
              <a:ext uri="{FF2B5EF4-FFF2-40B4-BE49-F238E27FC236}">
                <a16:creationId xmlns:a16="http://schemas.microsoft.com/office/drawing/2014/main" id="{75B4BAC8-3FFF-6D4E-B8D5-5C101B597564}"/>
              </a:ext>
            </a:extLst>
          </p:cNvPr>
          <p:cNvSpPr>
            <a:spLocks noGrp="1"/>
          </p:cNvSpPr>
          <p:nvPr>
            <p:ph idx="1"/>
          </p:nvPr>
        </p:nvSpPr>
        <p:spPr>
          <a:xfrm>
            <a:off x="677334" y="1676400"/>
            <a:ext cx="8596668" cy="4571999"/>
          </a:xfrm>
        </p:spPr>
        <p:txBody>
          <a:bodyPr>
            <a:normAutofit lnSpcReduction="10000"/>
          </a:bodyPr>
          <a:lstStyle/>
          <a:p>
            <a:pPr algn="just">
              <a:buFont typeface="+mj-lt"/>
              <a:buAutoNum type="arabicPeriod" startAt="2"/>
            </a:pPr>
            <a:r>
              <a:rPr lang="en-US" dirty="0"/>
              <a:t>Create a new package named </a:t>
            </a:r>
            <a:r>
              <a:rPr lang="en-US" b="1" dirty="0"/>
              <a:t>dtos</a:t>
            </a:r>
            <a:r>
              <a:rPr lang="en-US" dirty="0"/>
              <a:t> (data transfer objects)</a:t>
            </a:r>
          </a:p>
          <a:p>
            <a:pPr lvl="1" algn="just"/>
            <a:r>
              <a:rPr lang="en-US" dirty="0"/>
              <a:t>Add a new class to it named </a:t>
            </a:r>
            <a:r>
              <a:rPr lang="en-US" b="1" dirty="0"/>
              <a:t>ErrorResponse</a:t>
            </a:r>
            <a:r>
              <a:rPr lang="en-US" dirty="0"/>
              <a:t> with a private String field </a:t>
            </a:r>
            <a:r>
              <a:rPr lang="en-US" i="1" dirty="0"/>
              <a:t>error</a:t>
            </a:r>
          </a:p>
          <a:p>
            <a:pPr lvl="1" algn="just"/>
            <a:r>
              <a:rPr lang="en-US" dirty="0"/>
              <a:t>Use Lombok’s @Data and @AllArgsConstructor or generate constructor with parameter, getters/setters and toString methods</a:t>
            </a:r>
          </a:p>
          <a:p>
            <a:pPr algn="just">
              <a:buFont typeface="+mj-lt"/>
              <a:buAutoNum type="arabicPeriod" startAt="3"/>
            </a:pPr>
            <a:r>
              <a:rPr lang="en-US" dirty="0"/>
              <a:t>Go back to exceptions package and create a class named </a:t>
            </a:r>
            <a:r>
              <a:rPr lang="en-US" b="1" dirty="0"/>
              <a:t>GlobalExceptionHandler</a:t>
            </a:r>
          </a:p>
          <a:p>
            <a:pPr lvl="1" algn="just"/>
            <a:r>
              <a:rPr lang="en-US" dirty="0"/>
              <a:t>Annotate it with @ControllerAdvice</a:t>
            </a:r>
          </a:p>
          <a:p>
            <a:pPr lvl="1" algn="just"/>
            <a:r>
              <a:rPr lang="en-US" dirty="0"/>
              <a:t>Create a method that will handle our BaseAppException</a:t>
            </a:r>
          </a:p>
          <a:p>
            <a:pPr lvl="2" algn="just"/>
            <a:r>
              <a:rPr lang="en-US" dirty="0"/>
              <a:t>It should return a ResponseEntity of ErrorResponse, with the appropriate HttpStatus set</a:t>
            </a:r>
          </a:p>
          <a:p>
            <a:pPr lvl="1" algn="just"/>
            <a:r>
              <a:rPr lang="en-US" dirty="0"/>
              <a:t>Create another method that will handle Exception</a:t>
            </a:r>
          </a:p>
          <a:p>
            <a:pPr lvl="2" algn="just"/>
            <a:r>
              <a:rPr lang="en-US" dirty="0"/>
              <a:t>It should return a ResponseEntity of ErrorResponse with INTERNAL_SERVER_ERROR status</a:t>
            </a:r>
          </a:p>
          <a:p>
            <a:pPr algn="just">
              <a:buFont typeface="+mj-lt"/>
              <a:buAutoNum type="arabicPeriod" startAt="4"/>
            </a:pPr>
            <a:r>
              <a:rPr lang="en-US" dirty="0"/>
              <a:t>Test it </a:t>
            </a:r>
            <a:r>
              <a:rPr lang="en-US" dirty="0">
                <a:sym typeface="Wingdings" pitchFamily="2" charset="2"/>
              </a:rPr>
              <a:t> C</a:t>
            </a:r>
            <a:r>
              <a:rPr lang="en-US" dirty="0"/>
              <a:t>reate a test controller with 2 methods and throw our custom exceptions and an Exception/RuntimeException and check the handler works</a:t>
            </a:r>
          </a:p>
          <a:p>
            <a:pPr lvl="1" algn="just"/>
            <a:r>
              <a:rPr lang="en-US" dirty="0"/>
              <a:t>Note: Delete this class afterwards</a:t>
            </a:r>
          </a:p>
          <a:p>
            <a:pPr algn="just">
              <a:buFont typeface="+mj-lt"/>
              <a:buAutoNum type="arabicPeriod" startAt="3"/>
            </a:pPr>
            <a:endParaRPr lang="en-US" dirty="0"/>
          </a:p>
          <a:p>
            <a:pPr algn="just"/>
            <a:endParaRPr lang="en-US" dirty="0"/>
          </a:p>
        </p:txBody>
      </p:sp>
    </p:spTree>
    <p:extLst>
      <p:ext uri="{BB962C8B-B14F-4D97-AF65-F5344CB8AC3E}">
        <p14:creationId xmlns:p14="http://schemas.microsoft.com/office/powerpoint/2010/main" val="18458771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6AF9-3CFC-804A-8DC2-F029D4588ED5}"/>
              </a:ext>
            </a:extLst>
          </p:cNvPr>
          <p:cNvSpPr>
            <a:spLocks noGrp="1"/>
          </p:cNvSpPr>
          <p:nvPr>
            <p:ph type="title"/>
          </p:nvPr>
        </p:nvSpPr>
        <p:spPr>
          <a:xfrm>
            <a:off x="677334" y="320842"/>
            <a:ext cx="8596668" cy="824564"/>
          </a:xfrm>
        </p:spPr>
        <p:txBody>
          <a:bodyPr/>
          <a:lstStyle/>
          <a:p>
            <a:r>
              <a:rPr lang="en-US" dirty="0"/>
              <a:t>Coding - API</a:t>
            </a:r>
          </a:p>
        </p:txBody>
      </p:sp>
      <p:sp>
        <p:nvSpPr>
          <p:cNvPr id="3" name="Content Placeholder 2">
            <a:extLst>
              <a:ext uri="{FF2B5EF4-FFF2-40B4-BE49-F238E27FC236}">
                <a16:creationId xmlns:a16="http://schemas.microsoft.com/office/drawing/2014/main" id="{A8EF6002-8070-774C-A5D4-0C19997681F9}"/>
              </a:ext>
            </a:extLst>
          </p:cNvPr>
          <p:cNvSpPr>
            <a:spLocks noGrp="1"/>
          </p:cNvSpPr>
          <p:nvPr>
            <p:ph idx="1"/>
          </p:nvPr>
        </p:nvSpPr>
        <p:spPr>
          <a:xfrm>
            <a:off x="677334" y="1501541"/>
            <a:ext cx="8596668" cy="4539821"/>
          </a:xfrm>
        </p:spPr>
        <p:txBody>
          <a:bodyPr>
            <a:normAutofit fontScale="92500" lnSpcReduction="10000"/>
          </a:bodyPr>
          <a:lstStyle/>
          <a:p>
            <a:pPr algn="just">
              <a:buFont typeface="+mj-lt"/>
              <a:buAutoNum type="arabicPeriod"/>
            </a:pPr>
            <a:r>
              <a:rPr lang="en-US" sz="1600" dirty="0"/>
              <a:t>Go to </a:t>
            </a:r>
            <a:r>
              <a:rPr lang="en-US" sz="1600" i="1" dirty="0"/>
              <a:t>controllers</a:t>
            </a:r>
            <a:r>
              <a:rPr lang="en-US" sz="1600" dirty="0"/>
              <a:t> package and create a class named </a:t>
            </a:r>
            <a:r>
              <a:rPr lang="en-US" sz="1600" b="1" dirty="0"/>
              <a:t>BaseController</a:t>
            </a:r>
            <a:r>
              <a:rPr lang="en-US" sz="1600" dirty="0"/>
              <a:t> </a:t>
            </a:r>
          </a:p>
          <a:p>
            <a:pPr marL="800100" lvl="1" indent="-342900" algn="just">
              <a:buFont typeface="+mj-lt"/>
              <a:buAutoNum type="alphaUcPeriod"/>
            </a:pPr>
            <a:r>
              <a:rPr lang="en-US" sz="1400" dirty="0"/>
              <a:t>Annotate it with @RestController</a:t>
            </a:r>
          </a:p>
          <a:p>
            <a:pPr lvl="1" algn="just">
              <a:buFont typeface="+mj-lt"/>
              <a:buAutoNum type="alphaUcPeriod"/>
            </a:pPr>
            <a:r>
              <a:rPr lang="en-US" sz="1400" dirty="0"/>
              <a:t>Annotate it with @RequestMapping(“/api/v1”)</a:t>
            </a:r>
          </a:p>
          <a:p>
            <a:pPr lvl="1" algn="just">
              <a:buFont typeface="+mj-lt"/>
              <a:buAutoNum type="alphaUcPeriod"/>
            </a:pPr>
            <a:r>
              <a:rPr lang="en-US" sz="1400" dirty="0"/>
              <a:t>All the controllers will inherit this class</a:t>
            </a:r>
          </a:p>
          <a:p>
            <a:pPr algn="just">
              <a:buFont typeface="+mj-lt"/>
              <a:buAutoNum type="arabicPeriod"/>
            </a:pPr>
            <a:r>
              <a:rPr lang="en-US" sz="1600" b="1" dirty="0"/>
              <a:t>IMPORTANT </a:t>
            </a:r>
            <a:r>
              <a:rPr lang="en-US" sz="1600" b="1" dirty="0">
                <a:sym typeface="Wingdings" pitchFamily="2" charset="2"/>
              </a:rPr>
              <a:t></a:t>
            </a:r>
            <a:r>
              <a:rPr lang="en-US" sz="1600" dirty="0"/>
              <a:t> Controllers will:</a:t>
            </a:r>
          </a:p>
          <a:p>
            <a:pPr marL="800100" lvl="1" indent="-342900" algn="just">
              <a:buFont typeface="+mj-lt"/>
              <a:buAutoNum type="alphaUcPeriod"/>
            </a:pPr>
            <a:r>
              <a:rPr lang="en-US" sz="1400" dirty="0"/>
              <a:t>Use services, not repositories directly</a:t>
            </a:r>
          </a:p>
          <a:p>
            <a:pPr lvl="2" algn="just"/>
            <a:r>
              <a:rPr lang="en-US" dirty="0"/>
              <a:t>Feel free to add whatever methods needed in the service class to complete the task</a:t>
            </a:r>
          </a:p>
          <a:p>
            <a:pPr lvl="2" algn="just"/>
            <a:r>
              <a:rPr lang="en-US" dirty="0"/>
              <a:t>Inject required repositories in service classes</a:t>
            </a:r>
          </a:p>
          <a:p>
            <a:pPr lvl="2" algn="just"/>
            <a:r>
              <a:rPr lang="en-US" dirty="0"/>
              <a:t>Make use of the Optional returned from repositories, maybe return some Exceptions when not present</a:t>
            </a:r>
          </a:p>
          <a:p>
            <a:pPr lvl="2" algn="just"/>
            <a:r>
              <a:rPr lang="en-US" dirty="0"/>
              <a:t>Create/update methods will return the resource, not just some message</a:t>
            </a:r>
          </a:p>
          <a:p>
            <a:pPr lvl="1" algn="just">
              <a:buFont typeface="+mj-lt"/>
              <a:buAutoNum type="alphaUcPeriod"/>
            </a:pPr>
            <a:r>
              <a:rPr lang="en-US" sz="1400" dirty="0"/>
              <a:t> Use dtos, will never return a model as a response or accept one in a request</a:t>
            </a:r>
          </a:p>
          <a:p>
            <a:pPr lvl="2" algn="just"/>
            <a:r>
              <a:rPr lang="en-US" sz="1200" dirty="0"/>
              <a:t>Dtos must have no argument constructor and getters/setters and toString method</a:t>
            </a:r>
          </a:p>
          <a:p>
            <a:pPr lvl="1" algn="just">
              <a:buFont typeface="+mj-lt"/>
              <a:buAutoNum type="alphaUcPeriod"/>
            </a:pPr>
            <a:r>
              <a:rPr lang="en-US" sz="1400" dirty="0"/>
              <a:t> Maybe some other repositories methods will be needed</a:t>
            </a:r>
          </a:p>
          <a:p>
            <a:pPr lvl="1" algn="just">
              <a:buFont typeface="+mj-lt"/>
              <a:buAutoNum type="alphaUcPeriod"/>
            </a:pPr>
            <a:r>
              <a:rPr lang="en-US" sz="1400" dirty="0"/>
              <a:t> Feel free to add whatever exception needed (do not forget to add response status)</a:t>
            </a:r>
          </a:p>
          <a:p>
            <a:pPr lvl="1" algn="just">
              <a:buFont typeface="+mj-lt"/>
              <a:buAutoNum type="alphaUcPeriod"/>
            </a:pPr>
            <a:endParaRPr lang="en-US" sz="1400" dirty="0"/>
          </a:p>
          <a:p>
            <a:pPr marL="57150" indent="0" algn="just">
              <a:buNone/>
            </a:pPr>
            <a:endParaRPr lang="en-US" sz="1600" dirty="0"/>
          </a:p>
          <a:p>
            <a:pPr marL="800100" lvl="1" indent="-342900" algn="just">
              <a:buFont typeface="+mj-lt"/>
              <a:buAutoNum type="alphaUcPeriod"/>
            </a:pPr>
            <a:endParaRPr lang="en-US" sz="1400" dirty="0"/>
          </a:p>
        </p:txBody>
      </p:sp>
    </p:spTree>
    <p:extLst>
      <p:ext uri="{BB962C8B-B14F-4D97-AF65-F5344CB8AC3E}">
        <p14:creationId xmlns:p14="http://schemas.microsoft.com/office/powerpoint/2010/main" val="4264409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135D5-4297-E542-ABBA-8D2A77F0F121}"/>
              </a:ext>
            </a:extLst>
          </p:cNvPr>
          <p:cNvSpPr>
            <a:spLocks noGrp="1"/>
          </p:cNvSpPr>
          <p:nvPr>
            <p:ph type="title"/>
          </p:nvPr>
        </p:nvSpPr>
        <p:spPr/>
        <p:txBody>
          <a:bodyPr/>
          <a:lstStyle/>
          <a:p>
            <a:r>
              <a:rPr lang="en-US" dirty="0"/>
              <a:t>Coding - API</a:t>
            </a:r>
          </a:p>
        </p:txBody>
      </p:sp>
      <p:sp>
        <p:nvSpPr>
          <p:cNvPr id="3" name="Content Placeholder 2">
            <a:extLst>
              <a:ext uri="{FF2B5EF4-FFF2-40B4-BE49-F238E27FC236}">
                <a16:creationId xmlns:a16="http://schemas.microsoft.com/office/drawing/2014/main" id="{611D944D-5208-2146-A5AB-4B4A3BBC47E5}"/>
              </a:ext>
            </a:extLst>
          </p:cNvPr>
          <p:cNvSpPr>
            <a:spLocks noGrp="1"/>
          </p:cNvSpPr>
          <p:nvPr>
            <p:ph idx="1"/>
          </p:nvPr>
        </p:nvSpPr>
        <p:spPr/>
        <p:txBody>
          <a:bodyPr>
            <a:normAutofit fontScale="77500" lnSpcReduction="20000"/>
          </a:bodyPr>
          <a:lstStyle/>
          <a:p>
            <a:pPr>
              <a:buFont typeface="+mj-lt"/>
              <a:buAutoNum type="arabicPeriod" startAt="3"/>
            </a:pPr>
            <a:r>
              <a:rPr lang="en-US" sz="1600" dirty="0"/>
              <a:t>Create </a:t>
            </a:r>
            <a:r>
              <a:rPr lang="en-US" sz="1600" b="1" dirty="0"/>
              <a:t>CompanyController </a:t>
            </a:r>
            <a:r>
              <a:rPr lang="en-US" sz="1600" dirty="0"/>
              <a:t>with the following functionalities:</a:t>
            </a:r>
          </a:p>
          <a:p>
            <a:pPr marL="800100" lvl="1" indent="-342900">
              <a:buFont typeface="+mj-lt"/>
              <a:buAutoNum type="alphaUcPeriod"/>
            </a:pPr>
            <a:r>
              <a:rPr lang="en-US" sz="1400" dirty="0"/>
              <a:t>Get all companies</a:t>
            </a:r>
          </a:p>
          <a:p>
            <a:pPr marL="800100" lvl="1" indent="-342900">
              <a:buFont typeface="+mj-lt"/>
              <a:buAutoNum type="alphaUcPeriod"/>
            </a:pPr>
            <a:r>
              <a:rPr lang="en-US" sz="1400" dirty="0"/>
              <a:t>Get all companies paginated</a:t>
            </a:r>
          </a:p>
          <a:p>
            <a:pPr marL="800100" lvl="1" indent="-342900">
              <a:buFont typeface="+mj-lt"/>
              <a:buAutoNum type="alphaUcPeriod"/>
            </a:pPr>
            <a:r>
              <a:rPr lang="en-US" sz="1400" dirty="0"/>
              <a:t>Get all companies by domain (containing some string)</a:t>
            </a:r>
          </a:p>
          <a:p>
            <a:pPr marL="800100" lvl="1" indent="-342900">
              <a:buFont typeface="+mj-lt"/>
              <a:buAutoNum type="alphaUcPeriod"/>
            </a:pPr>
            <a:r>
              <a:rPr lang="en-US" sz="1400" dirty="0"/>
              <a:t>Get company by id</a:t>
            </a:r>
          </a:p>
          <a:p>
            <a:pPr marL="800100" lvl="1" indent="-342900">
              <a:buFont typeface="+mj-lt"/>
              <a:buAutoNum type="alphaUcPeriod"/>
            </a:pPr>
            <a:r>
              <a:rPr lang="en-US" sz="1400" dirty="0"/>
              <a:t>Create company</a:t>
            </a:r>
          </a:p>
          <a:p>
            <a:pPr marL="800100" lvl="1" indent="-342900">
              <a:buFont typeface="+mj-lt"/>
              <a:buAutoNum type="alphaUcPeriod"/>
            </a:pPr>
            <a:r>
              <a:rPr lang="en-US" sz="1400" dirty="0"/>
              <a:t>Update company</a:t>
            </a:r>
          </a:p>
          <a:p>
            <a:pPr marL="800100" lvl="1" indent="-342900">
              <a:buFont typeface="+mj-lt"/>
              <a:buAutoNum type="alphaUcPeriod"/>
            </a:pPr>
            <a:r>
              <a:rPr lang="en-US" sz="1400" dirty="0"/>
              <a:t>** Delete company</a:t>
            </a:r>
          </a:p>
          <a:p>
            <a:pPr marL="1200150" lvl="2" indent="-342900">
              <a:buFont typeface="+mj-lt"/>
              <a:buAutoNum type="alphaUcPeriod"/>
            </a:pPr>
            <a:r>
              <a:rPr lang="en-US" dirty="0"/>
              <a:t>Deleting a company implies deleting all users/roles associated with it</a:t>
            </a:r>
          </a:p>
          <a:p>
            <a:pPr marL="1200150" lvl="2" indent="-342900">
              <a:buFont typeface="+mj-lt"/>
              <a:buAutoNum type="alphaUcPeriod"/>
            </a:pPr>
            <a:r>
              <a:rPr lang="en-US" dirty="0"/>
              <a:t>Add cascade = CascadeType.ALL, orphanRemoval = true in @OneToMany annotation</a:t>
            </a:r>
          </a:p>
          <a:p>
            <a:pPr marL="800100" lvl="1" indent="-342900">
              <a:buFont typeface="+mj-lt"/>
              <a:buAutoNum type="alphaUcPeriod"/>
            </a:pPr>
            <a:r>
              <a:rPr lang="en-US" sz="1400" dirty="0"/>
              <a:t>Get all users from a company</a:t>
            </a:r>
          </a:p>
          <a:p>
            <a:pPr marL="800100" lvl="1" indent="-342900">
              <a:buFont typeface="+mj-lt"/>
              <a:buAutoNum type="alphaUcPeriod"/>
            </a:pPr>
            <a:r>
              <a:rPr lang="en-US" sz="1400" dirty="0"/>
              <a:t>Get all users from a company with a specific role</a:t>
            </a:r>
          </a:p>
          <a:p>
            <a:pPr marL="800100" lvl="1" indent="-342900">
              <a:buFont typeface="+mj-lt"/>
              <a:buAutoNum type="alphaUcPeriod"/>
            </a:pPr>
            <a:r>
              <a:rPr lang="en-US" sz="1400" dirty="0"/>
              <a:t>Add a new user to a company</a:t>
            </a:r>
          </a:p>
          <a:p>
            <a:pPr marL="1200150" lvl="2" indent="-342900"/>
            <a:r>
              <a:rPr lang="en-US" sz="1200" dirty="0"/>
              <a:t>When adding a user, it should have a default role set even though not in request</a:t>
            </a:r>
          </a:p>
          <a:p>
            <a:pPr marL="1200150" lvl="2" indent="-342900"/>
            <a:r>
              <a:rPr lang="en-US" sz="1200" dirty="0"/>
              <a:t>Password encoding not needed yet (optional for now)</a:t>
            </a:r>
          </a:p>
        </p:txBody>
      </p:sp>
    </p:spTree>
    <p:extLst>
      <p:ext uri="{BB962C8B-B14F-4D97-AF65-F5344CB8AC3E}">
        <p14:creationId xmlns:p14="http://schemas.microsoft.com/office/powerpoint/2010/main" val="21046520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EF740-0E7C-014D-B4C3-DDD556D97D1A}"/>
              </a:ext>
            </a:extLst>
          </p:cNvPr>
          <p:cNvSpPr>
            <a:spLocks noGrp="1"/>
          </p:cNvSpPr>
          <p:nvPr>
            <p:ph type="title"/>
          </p:nvPr>
        </p:nvSpPr>
        <p:spPr/>
        <p:txBody>
          <a:bodyPr/>
          <a:lstStyle/>
          <a:p>
            <a:r>
              <a:rPr lang="en-US" dirty="0"/>
              <a:t>Coding - API</a:t>
            </a:r>
          </a:p>
        </p:txBody>
      </p:sp>
      <p:sp>
        <p:nvSpPr>
          <p:cNvPr id="3" name="Content Placeholder 2">
            <a:extLst>
              <a:ext uri="{FF2B5EF4-FFF2-40B4-BE49-F238E27FC236}">
                <a16:creationId xmlns:a16="http://schemas.microsoft.com/office/drawing/2014/main" id="{3E9CAE6A-5E2E-5C49-8D41-95D2609991E8}"/>
              </a:ext>
            </a:extLst>
          </p:cNvPr>
          <p:cNvSpPr>
            <a:spLocks noGrp="1"/>
          </p:cNvSpPr>
          <p:nvPr>
            <p:ph idx="1"/>
          </p:nvPr>
        </p:nvSpPr>
        <p:spPr/>
        <p:txBody>
          <a:bodyPr>
            <a:normAutofit/>
          </a:bodyPr>
          <a:lstStyle/>
          <a:p>
            <a:pPr marL="457200" indent="-457200">
              <a:buFont typeface="+mj-lt"/>
              <a:buAutoNum type="arabicPeriod" startAt="4"/>
            </a:pPr>
            <a:r>
              <a:rPr lang="en-US" sz="2400" dirty="0"/>
              <a:t>Create </a:t>
            </a:r>
            <a:r>
              <a:rPr lang="en-US" sz="2400" b="1" dirty="0"/>
              <a:t>UserController </a:t>
            </a:r>
            <a:r>
              <a:rPr lang="en-US" sz="2400" dirty="0"/>
              <a:t>with the following functionalities:</a:t>
            </a:r>
          </a:p>
          <a:p>
            <a:pPr lvl="1"/>
            <a:r>
              <a:rPr lang="en-US" sz="2000" dirty="0"/>
              <a:t>Get all users</a:t>
            </a:r>
          </a:p>
          <a:p>
            <a:pPr lvl="1"/>
            <a:r>
              <a:rPr lang="en-US" sz="2000" dirty="0"/>
              <a:t>Get user by id</a:t>
            </a:r>
          </a:p>
          <a:p>
            <a:pPr lvl="1"/>
            <a:r>
              <a:rPr lang="en-US" sz="2000" dirty="0"/>
              <a:t>Get user by email or username</a:t>
            </a:r>
          </a:p>
          <a:p>
            <a:pPr lvl="1"/>
            <a:r>
              <a:rPr lang="en-US" sz="2000" dirty="0"/>
              <a:t>Delete a user (and just the mappings associated, not the roles)</a:t>
            </a:r>
          </a:p>
          <a:p>
            <a:pPr lvl="1"/>
            <a:r>
              <a:rPr lang="en-US" sz="2000" dirty="0"/>
              <a:t>Add/remove existing role from user</a:t>
            </a:r>
          </a:p>
          <a:p>
            <a:pPr lvl="1"/>
            <a:endParaRPr lang="en-US" sz="2000" dirty="0"/>
          </a:p>
          <a:p>
            <a:pPr lvl="1"/>
            <a:endParaRPr lang="en-US" sz="2000" b="1" dirty="0"/>
          </a:p>
        </p:txBody>
      </p:sp>
    </p:spTree>
    <p:extLst>
      <p:ext uri="{BB962C8B-B14F-4D97-AF65-F5344CB8AC3E}">
        <p14:creationId xmlns:p14="http://schemas.microsoft.com/office/powerpoint/2010/main" val="12951121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73F82-76EE-1F46-A826-C1CC6AE5B87A}"/>
              </a:ext>
            </a:extLst>
          </p:cNvPr>
          <p:cNvSpPr>
            <a:spLocks noGrp="1"/>
          </p:cNvSpPr>
          <p:nvPr>
            <p:ph type="title"/>
          </p:nvPr>
        </p:nvSpPr>
        <p:spPr/>
        <p:txBody>
          <a:bodyPr/>
          <a:lstStyle/>
          <a:p>
            <a:r>
              <a:rPr lang="en-US" dirty="0"/>
              <a:t>Coding - API</a:t>
            </a:r>
          </a:p>
        </p:txBody>
      </p:sp>
      <p:sp>
        <p:nvSpPr>
          <p:cNvPr id="3" name="Content Placeholder 2">
            <a:extLst>
              <a:ext uri="{FF2B5EF4-FFF2-40B4-BE49-F238E27FC236}">
                <a16:creationId xmlns:a16="http://schemas.microsoft.com/office/drawing/2014/main" id="{17BFC30F-FB53-6A45-B7EA-EC18B9785E8A}"/>
              </a:ext>
            </a:extLst>
          </p:cNvPr>
          <p:cNvSpPr>
            <a:spLocks noGrp="1"/>
          </p:cNvSpPr>
          <p:nvPr>
            <p:ph idx="1"/>
          </p:nvPr>
        </p:nvSpPr>
        <p:spPr>
          <a:xfrm>
            <a:off x="677334" y="2160589"/>
            <a:ext cx="8596668" cy="2411411"/>
          </a:xfrm>
        </p:spPr>
        <p:txBody>
          <a:bodyPr>
            <a:normAutofit/>
          </a:bodyPr>
          <a:lstStyle/>
          <a:p>
            <a:pPr>
              <a:buFont typeface="+mj-lt"/>
              <a:buAutoNum type="arabicPeriod" startAt="5"/>
            </a:pPr>
            <a:r>
              <a:rPr lang="en-US" sz="2400" dirty="0"/>
              <a:t>Create </a:t>
            </a:r>
            <a:r>
              <a:rPr lang="en-US" sz="2400" b="1" dirty="0"/>
              <a:t>RoleController</a:t>
            </a:r>
            <a:r>
              <a:rPr lang="en-US" sz="2400" dirty="0"/>
              <a:t> with the following functionalities:</a:t>
            </a:r>
          </a:p>
          <a:p>
            <a:pPr marL="800100" lvl="1" indent="-342900">
              <a:buFont typeface="+mj-lt"/>
              <a:buAutoNum type="alphaUcPeriod"/>
            </a:pPr>
            <a:r>
              <a:rPr lang="en-US" sz="2000" dirty="0"/>
              <a:t>Get all roles</a:t>
            </a:r>
          </a:p>
          <a:p>
            <a:pPr marL="800100" lvl="1" indent="-342900">
              <a:buFont typeface="+mj-lt"/>
              <a:buAutoNum type="alphaUcPeriod"/>
            </a:pPr>
            <a:r>
              <a:rPr lang="en-US" sz="2000" dirty="0"/>
              <a:t>Update role (name)</a:t>
            </a:r>
          </a:p>
          <a:p>
            <a:pPr marL="800100" lvl="1" indent="-342900">
              <a:buFont typeface="+mj-lt"/>
              <a:buAutoNum type="alphaUcPeriod"/>
            </a:pPr>
            <a:r>
              <a:rPr lang="en-US" sz="2000" dirty="0"/>
              <a:t>Delete role </a:t>
            </a:r>
          </a:p>
          <a:p>
            <a:pPr lvl="2"/>
            <a:r>
              <a:rPr lang="en-US" sz="1800" dirty="0"/>
              <a:t>Should not be possible if at least one user has that role</a:t>
            </a:r>
          </a:p>
          <a:p>
            <a:pPr lvl="2"/>
            <a:endParaRPr lang="en-US" sz="1800" dirty="0"/>
          </a:p>
        </p:txBody>
      </p:sp>
    </p:spTree>
    <p:extLst>
      <p:ext uri="{BB962C8B-B14F-4D97-AF65-F5344CB8AC3E}">
        <p14:creationId xmlns:p14="http://schemas.microsoft.com/office/powerpoint/2010/main" val="5673728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3E479-1278-0C45-914A-62BD32C59B06}"/>
              </a:ext>
            </a:extLst>
          </p:cNvPr>
          <p:cNvSpPr>
            <a:spLocks noGrp="1"/>
          </p:cNvSpPr>
          <p:nvPr>
            <p:ph type="title"/>
          </p:nvPr>
        </p:nvSpPr>
        <p:spPr/>
        <p:txBody>
          <a:bodyPr/>
          <a:lstStyle/>
          <a:p>
            <a:r>
              <a:rPr lang="en-US" dirty="0"/>
              <a:t>Coding - testing</a:t>
            </a:r>
          </a:p>
        </p:txBody>
      </p:sp>
      <p:sp>
        <p:nvSpPr>
          <p:cNvPr id="3" name="Content Placeholder 2">
            <a:extLst>
              <a:ext uri="{FF2B5EF4-FFF2-40B4-BE49-F238E27FC236}">
                <a16:creationId xmlns:a16="http://schemas.microsoft.com/office/drawing/2014/main" id="{DB3E18BF-B1BF-E94A-97AA-30E35D0BF13A}"/>
              </a:ext>
            </a:extLst>
          </p:cNvPr>
          <p:cNvSpPr>
            <a:spLocks noGrp="1"/>
          </p:cNvSpPr>
          <p:nvPr>
            <p:ph idx="1"/>
          </p:nvPr>
        </p:nvSpPr>
        <p:spPr/>
        <p:txBody>
          <a:bodyPr>
            <a:normAutofit/>
          </a:bodyPr>
          <a:lstStyle/>
          <a:p>
            <a:pPr>
              <a:buFont typeface="+mj-lt"/>
              <a:buAutoNum type="arabicPeriod"/>
            </a:pPr>
            <a:r>
              <a:rPr lang="en-US" sz="2800" dirty="0"/>
              <a:t>Create </a:t>
            </a:r>
            <a:r>
              <a:rPr lang="en-US" sz="2800" b="1" dirty="0"/>
              <a:t>unit tests </a:t>
            </a:r>
            <a:r>
              <a:rPr lang="en-US" sz="2800" dirty="0"/>
              <a:t>for the service methods</a:t>
            </a:r>
          </a:p>
          <a:p>
            <a:pPr lvl="1"/>
            <a:r>
              <a:rPr lang="en-US" sz="2600" dirty="0"/>
              <a:t> Mock repositories dependencies</a:t>
            </a:r>
          </a:p>
          <a:p>
            <a:pPr>
              <a:buFont typeface="+mj-lt"/>
              <a:buAutoNum type="arabicPeriod"/>
            </a:pPr>
            <a:r>
              <a:rPr lang="en-US" sz="2800" dirty="0"/>
              <a:t>Create </a:t>
            </a:r>
            <a:r>
              <a:rPr lang="en-US" sz="2800" b="1" dirty="0"/>
              <a:t>integration</a:t>
            </a:r>
            <a:r>
              <a:rPr lang="en-US" sz="2800" dirty="0"/>
              <a:t> tests for the controllers</a:t>
            </a:r>
          </a:p>
          <a:p>
            <a:pPr lvl="1"/>
            <a:r>
              <a:rPr lang="en-US" sz="2600" dirty="0"/>
              <a:t> Use MockMvc to test controllers</a:t>
            </a:r>
          </a:p>
        </p:txBody>
      </p:sp>
    </p:spTree>
    <p:extLst>
      <p:ext uri="{BB962C8B-B14F-4D97-AF65-F5344CB8AC3E}">
        <p14:creationId xmlns:p14="http://schemas.microsoft.com/office/powerpoint/2010/main" val="1844099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884F175-9D23-496E-80AC-F3D2FD5410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22D4B7B8-5AFE-4B32-A805-72EC571E6F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57D13B2-7A74-4788-8689-5EDB2DA868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66964837-B2CC-483D-BEDA-4BB1901BC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77D4E216-8B6C-4A3B-AF75-3016320F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CDD4EA12-82D2-47D7-8742-8F4746AA6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115B7F7E-4C23-429B-A947-A5B436DB2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A6B03A29-0A21-40D4-87E4-3C41D6F54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6C871F60-4E5A-449A-B6D8-1F58C12EE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182795B-2BFA-4D7B-BE85-701A73E25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810B9E5C-2AE2-4B4E-916F-F954F2AA8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FFDD047-AD81-3849-A43E-E37FC30BF08E}"/>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dirty="0"/>
              <a:t>Dependency Injection</a:t>
            </a:r>
          </a:p>
        </p:txBody>
      </p:sp>
      <p:pic>
        <p:nvPicPr>
          <p:cNvPr id="5" name="Content Placeholder 4">
            <a:extLst>
              <a:ext uri="{FF2B5EF4-FFF2-40B4-BE49-F238E27FC236}">
                <a16:creationId xmlns:a16="http://schemas.microsoft.com/office/drawing/2014/main" id="{E5A90222-DD8A-9946-BB56-47DE22E0FBAF}"/>
              </a:ext>
            </a:extLst>
          </p:cNvPr>
          <p:cNvPicPr>
            <a:picLocks noGrp="1" noChangeAspect="1"/>
          </p:cNvPicPr>
          <p:nvPr>
            <p:ph sz="half" idx="1"/>
          </p:nvPr>
        </p:nvPicPr>
        <p:blipFill>
          <a:blip r:embed="rId2"/>
          <a:stretch>
            <a:fillRect/>
          </a:stretch>
        </p:blipFill>
        <p:spPr>
          <a:xfrm>
            <a:off x="726924" y="2159663"/>
            <a:ext cx="3845367" cy="1942780"/>
          </a:xfrm>
          <a:prstGeom prst="rect">
            <a:avLst/>
          </a:prstGeom>
        </p:spPr>
      </p:pic>
      <p:sp>
        <p:nvSpPr>
          <p:cNvPr id="4" name="Content Placeholder 3">
            <a:extLst>
              <a:ext uri="{FF2B5EF4-FFF2-40B4-BE49-F238E27FC236}">
                <a16:creationId xmlns:a16="http://schemas.microsoft.com/office/drawing/2014/main" id="{90230F11-EEBE-914F-8F23-4423F59EAA83}"/>
              </a:ext>
            </a:extLst>
          </p:cNvPr>
          <p:cNvSpPr>
            <a:spLocks noGrp="1"/>
          </p:cNvSpPr>
          <p:nvPr>
            <p:ph sz="half" idx="2"/>
          </p:nvPr>
        </p:nvSpPr>
        <p:spPr>
          <a:xfrm>
            <a:off x="5057917" y="2021947"/>
            <a:ext cx="4542349" cy="4019416"/>
          </a:xfrm>
        </p:spPr>
        <p:txBody>
          <a:bodyPr vert="horz" lIns="91440" tIns="45720" rIns="91440" bIns="45720" rtlCol="0">
            <a:normAutofit lnSpcReduction="10000"/>
          </a:bodyPr>
          <a:lstStyle/>
          <a:p>
            <a:r>
              <a:rPr lang="en-US" dirty="0"/>
              <a:t>In the 1</a:t>
            </a:r>
            <a:r>
              <a:rPr lang="en-US" baseline="30000" dirty="0"/>
              <a:t>st</a:t>
            </a:r>
            <a:r>
              <a:rPr lang="en-US" dirty="0"/>
              <a:t> case there is a clear dependency between the RegionService and the RegionDao classes (tight coupling).</a:t>
            </a:r>
          </a:p>
          <a:p>
            <a:endParaRPr lang="en-US" dirty="0"/>
          </a:p>
          <a:p>
            <a:pPr marL="0" indent="0">
              <a:buNone/>
            </a:pPr>
            <a:endParaRPr lang="en-US" dirty="0"/>
          </a:p>
          <a:p>
            <a:r>
              <a:rPr lang="en-US" dirty="0"/>
              <a:t>In the 2</a:t>
            </a:r>
            <a:r>
              <a:rPr lang="en-US" baseline="30000" dirty="0"/>
              <a:t>nd</a:t>
            </a:r>
            <a:r>
              <a:rPr lang="en-US" dirty="0"/>
              <a:t> one, if the RegionDao is an interface, we can provide any implementation we want when instantiating the RegionService.</a:t>
            </a:r>
          </a:p>
          <a:p>
            <a:pPr lvl="1"/>
            <a:r>
              <a:rPr lang="en-US" dirty="0"/>
              <a:t>We supply the dependency in the constructor</a:t>
            </a:r>
          </a:p>
          <a:p>
            <a:pPr lvl="1"/>
            <a:r>
              <a:rPr lang="en-US" dirty="0"/>
              <a:t>The classes are loose coupled</a:t>
            </a:r>
          </a:p>
        </p:txBody>
      </p:sp>
      <p:pic>
        <p:nvPicPr>
          <p:cNvPr id="6" name="Picture 5">
            <a:extLst>
              <a:ext uri="{FF2B5EF4-FFF2-40B4-BE49-F238E27FC236}">
                <a16:creationId xmlns:a16="http://schemas.microsoft.com/office/drawing/2014/main" id="{15128F7F-70B4-2043-BB59-59DA577D5E9B}"/>
              </a:ext>
            </a:extLst>
          </p:cNvPr>
          <p:cNvPicPr>
            <a:picLocks noChangeAspect="1"/>
          </p:cNvPicPr>
          <p:nvPr/>
        </p:nvPicPr>
        <p:blipFill>
          <a:blip r:embed="rId3"/>
          <a:stretch>
            <a:fillRect/>
          </a:stretch>
        </p:blipFill>
        <p:spPr>
          <a:xfrm>
            <a:off x="677334" y="4304662"/>
            <a:ext cx="3944549" cy="1736700"/>
          </a:xfrm>
          <a:prstGeom prst="rect">
            <a:avLst/>
          </a:prstGeom>
        </p:spPr>
      </p:pic>
    </p:spTree>
    <p:extLst>
      <p:ext uri="{BB962C8B-B14F-4D97-AF65-F5344CB8AC3E}">
        <p14:creationId xmlns:p14="http://schemas.microsoft.com/office/powerpoint/2010/main" val="140684400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TotalTime>
  <Words>7792</Words>
  <Application>Microsoft Macintosh PowerPoint</Application>
  <PresentationFormat>Widescreen</PresentationFormat>
  <Paragraphs>730</Paragraphs>
  <Slides>86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Arial</vt:lpstr>
      <vt:lpstr>Calibri</vt:lpstr>
      <vt:lpstr>Courier New</vt:lpstr>
      <vt:lpstr>Trebuchet MS</vt:lpstr>
      <vt:lpstr>Wingdings 3</vt:lpstr>
      <vt:lpstr>Facet</vt:lpstr>
      <vt:lpstr>PowerPoint Presentation</vt:lpstr>
      <vt:lpstr>Agenda</vt:lpstr>
      <vt:lpstr>What is a Framework</vt:lpstr>
      <vt:lpstr>Framework vs Library </vt:lpstr>
      <vt:lpstr>Spring Framework </vt:lpstr>
      <vt:lpstr>Benefits of Spring </vt:lpstr>
      <vt:lpstr>Benefits of Spring</vt:lpstr>
      <vt:lpstr>How does it work </vt:lpstr>
      <vt:lpstr>Dependency Injection</vt:lpstr>
      <vt:lpstr>Dependency Injection - example</vt:lpstr>
      <vt:lpstr>Dependency Injection</vt:lpstr>
      <vt:lpstr>Dependency Injection</vt:lpstr>
      <vt:lpstr>Constructor injection</vt:lpstr>
      <vt:lpstr>Setter injection</vt:lpstr>
      <vt:lpstr>Field injection</vt:lpstr>
      <vt:lpstr>Spring Modules</vt:lpstr>
      <vt:lpstr>Spring Core</vt:lpstr>
      <vt:lpstr>Spring Core - Explained</vt:lpstr>
      <vt:lpstr>Spring Core Maven Dependencies </vt:lpstr>
      <vt:lpstr>IoC Container</vt:lpstr>
      <vt:lpstr>Configuration - XML</vt:lpstr>
      <vt:lpstr>Configuration – Java (Bean method)</vt:lpstr>
      <vt:lpstr>Configuration – Java (Component class)</vt:lpstr>
      <vt:lpstr>Annotations</vt:lpstr>
      <vt:lpstr>Annotations</vt:lpstr>
      <vt:lpstr>@Qualifier - example</vt:lpstr>
      <vt:lpstr>@Primary - example</vt:lpstr>
      <vt:lpstr>Bean Scopes </vt:lpstr>
      <vt:lpstr>Bean Life Cycle</vt:lpstr>
      <vt:lpstr>Annotations</vt:lpstr>
      <vt:lpstr>Spring ApplicationContext Container</vt:lpstr>
      <vt:lpstr>Useful links</vt:lpstr>
      <vt:lpstr>Spring Core Exercises </vt:lpstr>
      <vt:lpstr>PowerPoint Presentation</vt:lpstr>
      <vt:lpstr>PowerPoint Presentation</vt:lpstr>
      <vt:lpstr>PowerPoint Presentation</vt:lpstr>
      <vt:lpstr>Spring Boot</vt:lpstr>
      <vt:lpstr>Advantages of Spring Boot </vt:lpstr>
      <vt:lpstr>Spring to Spring Boot</vt:lpstr>
      <vt:lpstr>Spring vs Spring Boot</vt:lpstr>
      <vt:lpstr>Spring Boot DEMO</vt:lpstr>
      <vt:lpstr>Running the project via command line </vt:lpstr>
      <vt:lpstr>Spring Boot Dependencies</vt:lpstr>
      <vt:lpstr>How does it work? </vt:lpstr>
      <vt:lpstr>Annotations</vt:lpstr>
      <vt:lpstr>Disabling Spring Security</vt:lpstr>
      <vt:lpstr>H2 Database </vt:lpstr>
      <vt:lpstr>H2 Database Demo </vt:lpstr>
      <vt:lpstr>Spring Data JPA</vt:lpstr>
      <vt:lpstr>Spring Data JPA</vt:lpstr>
      <vt:lpstr>Spring Data JPA vs Hibernate</vt:lpstr>
      <vt:lpstr>Annotations </vt:lpstr>
      <vt:lpstr>@Query and @Param Example</vt:lpstr>
      <vt:lpstr>@Modifying example</vt:lpstr>
      <vt:lpstr>Repositories</vt:lpstr>
      <vt:lpstr>JpaRepository example</vt:lpstr>
      <vt:lpstr>Useful Links</vt:lpstr>
      <vt:lpstr>Spring Data Exercises </vt:lpstr>
      <vt:lpstr>PowerPoint Presentation</vt:lpstr>
      <vt:lpstr>PowerPoint Presentation</vt:lpstr>
      <vt:lpstr>PowerPoint Presentation</vt:lpstr>
      <vt:lpstr>PowerPoint Presentation</vt:lpstr>
      <vt:lpstr>Spring REST API</vt:lpstr>
      <vt:lpstr>PowerPoint Presentation</vt:lpstr>
      <vt:lpstr>REST</vt:lpstr>
      <vt:lpstr>Rest Principles</vt:lpstr>
      <vt:lpstr>Rest Principles</vt:lpstr>
      <vt:lpstr>Resources in Rest</vt:lpstr>
      <vt:lpstr>Endpoints</vt:lpstr>
      <vt:lpstr>Endpoints examples</vt:lpstr>
      <vt:lpstr>Annotations</vt:lpstr>
      <vt:lpstr>Annotations</vt:lpstr>
      <vt:lpstr>Annotations</vt:lpstr>
      <vt:lpstr>HTTP Headers</vt:lpstr>
      <vt:lpstr>ResponseEntity</vt:lpstr>
      <vt:lpstr>PowerPoint Presentation</vt:lpstr>
      <vt:lpstr>PowerPoint Presentation</vt:lpstr>
      <vt:lpstr>Most used response codes</vt:lpstr>
      <vt:lpstr>Exception Handling</vt:lpstr>
      <vt:lpstr>Coding – exception handling</vt:lpstr>
      <vt:lpstr>Coding– exception handling</vt:lpstr>
      <vt:lpstr>Coding - API</vt:lpstr>
      <vt:lpstr>Coding - API</vt:lpstr>
      <vt:lpstr>Coding - API</vt:lpstr>
      <vt:lpstr>Coding - API</vt:lpstr>
      <vt:lpstr>Coding - testing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Razvan Oprea</dc:creator>
  <cp:lastModifiedBy>Razvan Oprea</cp:lastModifiedBy>
  <cp:revision>28</cp:revision>
  <dcterms:created xsi:type="dcterms:W3CDTF">2020-09-11T20:19:10Z</dcterms:created>
  <dcterms:modified xsi:type="dcterms:W3CDTF">2020-09-12T00:05:05Z</dcterms:modified>
</cp:coreProperties>
</file>